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66" r:id="rId1"/>
  </p:sldMasterIdLst>
  <p:notesMasterIdLst>
    <p:notesMasterId r:id="rId19"/>
  </p:notesMasterIdLst>
  <p:handoutMasterIdLst>
    <p:handoutMasterId r:id="rId20"/>
  </p:handoutMasterIdLst>
  <p:sldIdLst>
    <p:sldId id="256" r:id="rId2"/>
    <p:sldId id="257" r:id="rId3"/>
    <p:sldId id="270" r:id="rId4"/>
    <p:sldId id="271" r:id="rId5"/>
    <p:sldId id="272" r:id="rId6"/>
    <p:sldId id="259" r:id="rId7"/>
    <p:sldId id="260" r:id="rId8"/>
    <p:sldId id="261" r:id="rId9"/>
    <p:sldId id="262" r:id="rId10"/>
    <p:sldId id="263" r:id="rId11"/>
    <p:sldId id="266" r:id="rId12"/>
    <p:sldId id="264" r:id="rId13"/>
    <p:sldId id="267" r:id="rId14"/>
    <p:sldId id="268" r:id="rId15"/>
    <p:sldId id="269" r:id="rId16"/>
    <p:sldId id="265" r:id="rId17"/>
    <p:sldId id="258" r:id="rId18"/>
  </p:sldIdLst>
  <p:sldSz cx="9144000" cy="6858000" type="screen4x3"/>
  <p:notesSz cx="6858000" cy="9144000"/>
  <p:defaultTextStyle>
    <a:defPPr>
      <a:defRPr lang="el-GR"/>
    </a:defPPr>
    <a:lvl1pPr algn="l" rtl="0" eaLnBrk="0" fontAlgn="base" hangingPunct="0">
      <a:spcBef>
        <a:spcPct val="0"/>
      </a:spcBef>
      <a:spcAft>
        <a:spcPct val="0"/>
      </a:spcAft>
      <a:defRPr kern="1200">
        <a:solidFill>
          <a:schemeClr val="tx1"/>
        </a:solidFill>
        <a:latin typeface="Lucida Sans Unicode" panose="020B0602030504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Lucida Sans Unicode" panose="020B0602030504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Lucida Sans Unicode" panose="020B0602030504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Lucida Sans Unicode" panose="020B0602030504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Lucida Sans Unicode" panose="020B0602030504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Lucida Sans Unicode" panose="020B0602030504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Lucida Sans Unicode" panose="020B0602030504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Lucida Sans Unicode" panose="020B0602030504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Lucida Sans Unicode" panose="020B0602030504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81786" autoAdjust="0"/>
  </p:normalViewPr>
  <p:slideViewPr>
    <p:cSldViewPr>
      <p:cViewPr varScale="1">
        <p:scale>
          <a:sx n="93" d="100"/>
          <a:sy n="93" d="100"/>
        </p:scale>
        <p:origin x="215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E69F9D-81DD-4853-B0D9-2A7C05100E37}" type="doc">
      <dgm:prSet loTypeId="urn:microsoft.com/office/officeart/2005/8/layout/default" loCatId="list" qsTypeId="urn:microsoft.com/office/officeart/2005/8/quickstyle/simple2" qsCatId="simple" csTypeId="urn:microsoft.com/office/officeart/2005/8/colors/colorful1" csCatId="colorful" phldr="1"/>
      <dgm:spPr/>
      <dgm:t>
        <a:bodyPr/>
        <a:lstStyle/>
        <a:p>
          <a:endParaRPr lang="en-US"/>
        </a:p>
      </dgm:t>
    </dgm:pt>
    <dgm:pt modelId="{57E9ACDD-F8EC-4FEC-8015-FEC65012A7A9}">
      <dgm:prSet/>
      <dgm:spPr/>
      <dgm:t>
        <a:bodyPr/>
        <a:lstStyle/>
        <a:p>
          <a:r>
            <a:rPr lang="en-US"/>
            <a:t>Ozone (O3)</a:t>
          </a:r>
        </a:p>
      </dgm:t>
    </dgm:pt>
    <dgm:pt modelId="{D6074AA3-0DF4-47B9-A6D9-CA691A9DBFF6}" type="parTrans" cxnId="{6A833258-1C8E-4363-BE6F-E3410BB77AEB}">
      <dgm:prSet/>
      <dgm:spPr/>
      <dgm:t>
        <a:bodyPr/>
        <a:lstStyle/>
        <a:p>
          <a:endParaRPr lang="en-US"/>
        </a:p>
      </dgm:t>
    </dgm:pt>
    <dgm:pt modelId="{7A47AB52-87CA-4F87-B8AC-FFBC2D7E8992}" type="sibTrans" cxnId="{6A833258-1C8E-4363-BE6F-E3410BB77AEB}">
      <dgm:prSet/>
      <dgm:spPr/>
      <dgm:t>
        <a:bodyPr/>
        <a:lstStyle/>
        <a:p>
          <a:endParaRPr lang="en-US"/>
        </a:p>
      </dgm:t>
    </dgm:pt>
    <dgm:pt modelId="{8FEE51C8-D325-401D-8D5A-AB6D58E4D34B}">
      <dgm:prSet/>
      <dgm:spPr/>
      <dgm:t>
        <a:bodyPr/>
        <a:lstStyle/>
        <a:p>
          <a:r>
            <a:rPr lang="en-US"/>
            <a:t>Carbon monoxide (CO)</a:t>
          </a:r>
        </a:p>
      </dgm:t>
    </dgm:pt>
    <dgm:pt modelId="{9ABDF53E-BCDD-4BE0-90D7-94E57D0EC034}" type="parTrans" cxnId="{5DCAE055-C873-4AD7-ADAA-463BD27A5A71}">
      <dgm:prSet/>
      <dgm:spPr/>
      <dgm:t>
        <a:bodyPr/>
        <a:lstStyle/>
        <a:p>
          <a:endParaRPr lang="en-US"/>
        </a:p>
      </dgm:t>
    </dgm:pt>
    <dgm:pt modelId="{A10656BD-9DC1-430B-805B-B2F4FEC7919E}" type="sibTrans" cxnId="{5DCAE055-C873-4AD7-ADAA-463BD27A5A71}">
      <dgm:prSet/>
      <dgm:spPr/>
      <dgm:t>
        <a:bodyPr/>
        <a:lstStyle/>
        <a:p>
          <a:endParaRPr lang="en-US"/>
        </a:p>
      </dgm:t>
    </dgm:pt>
    <dgm:pt modelId="{4F4361B8-46F2-4470-B45E-B7BEB5FA6EF6}">
      <dgm:prSet/>
      <dgm:spPr/>
      <dgm:t>
        <a:bodyPr/>
        <a:lstStyle/>
        <a:p>
          <a:r>
            <a:rPr lang="en-US" dirty="0"/>
            <a:t>Sulfur dioxide   (SO2)</a:t>
          </a:r>
        </a:p>
      </dgm:t>
    </dgm:pt>
    <dgm:pt modelId="{4989D58D-6CBE-4DD6-98B7-231B4DD98BE4}" type="parTrans" cxnId="{5C84280C-D7ED-4C34-AB16-2B2D54A6B3BF}">
      <dgm:prSet/>
      <dgm:spPr/>
      <dgm:t>
        <a:bodyPr/>
        <a:lstStyle/>
        <a:p>
          <a:endParaRPr lang="en-US"/>
        </a:p>
      </dgm:t>
    </dgm:pt>
    <dgm:pt modelId="{A9293AA1-94C4-4D30-94C2-9FF139FDF644}" type="sibTrans" cxnId="{5C84280C-D7ED-4C34-AB16-2B2D54A6B3BF}">
      <dgm:prSet/>
      <dgm:spPr/>
      <dgm:t>
        <a:bodyPr/>
        <a:lstStyle/>
        <a:p>
          <a:endParaRPr lang="en-US"/>
        </a:p>
      </dgm:t>
    </dgm:pt>
    <dgm:pt modelId="{FBF32BD4-9BEB-4AC7-8851-7D599AF0783F}">
      <dgm:prSet/>
      <dgm:spPr/>
      <dgm:t>
        <a:bodyPr/>
        <a:lstStyle/>
        <a:p>
          <a:r>
            <a:rPr lang="en-US"/>
            <a:t>Nitrogen oxides ( NOx)</a:t>
          </a:r>
        </a:p>
      </dgm:t>
    </dgm:pt>
    <dgm:pt modelId="{5354CE1A-66EA-4AFF-93C5-0A4732C5D56D}" type="parTrans" cxnId="{CE1BC567-6641-4446-BA51-0A0AD72909F8}">
      <dgm:prSet/>
      <dgm:spPr/>
      <dgm:t>
        <a:bodyPr/>
        <a:lstStyle/>
        <a:p>
          <a:endParaRPr lang="en-US"/>
        </a:p>
      </dgm:t>
    </dgm:pt>
    <dgm:pt modelId="{2FCF703F-66F1-41E9-915F-CE71A4F31467}" type="sibTrans" cxnId="{CE1BC567-6641-4446-BA51-0A0AD72909F8}">
      <dgm:prSet/>
      <dgm:spPr/>
      <dgm:t>
        <a:bodyPr/>
        <a:lstStyle/>
        <a:p>
          <a:endParaRPr lang="en-US"/>
        </a:p>
      </dgm:t>
    </dgm:pt>
    <dgm:pt modelId="{FD9F409E-3F2A-49EC-AEBD-66F239669D91}">
      <dgm:prSet/>
      <dgm:spPr/>
      <dgm:t>
        <a:bodyPr/>
        <a:lstStyle/>
        <a:p>
          <a:r>
            <a:rPr lang="en-US"/>
            <a:t>Lead (Pb)</a:t>
          </a:r>
        </a:p>
      </dgm:t>
    </dgm:pt>
    <dgm:pt modelId="{690D237A-4F13-4959-ACA0-14FDEFF140AF}" type="parTrans" cxnId="{DD6393DE-D288-416D-9ABB-DB5243E61A9C}">
      <dgm:prSet/>
      <dgm:spPr/>
      <dgm:t>
        <a:bodyPr/>
        <a:lstStyle/>
        <a:p>
          <a:endParaRPr lang="en-US"/>
        </a:p>
      </dgm:t>
    </dgm:pt>
    <dgm:pt modelId="{562115A3-0452-4C96-BDC2-A110ADDEDCBA}" type="sibTrans" cxnId="{DD6393DE-D288-416D-9ABB-DB5243E61A9C}">
      <dgm:prSet/>
      <dgm:spPr/>
      <dgm:t>
        <a:bodyPr/>
        <a:lstStyle/>
        <a:p>
          <a:endParaRPr lang="en-US"/>
        </a:p>
      </dgm:t>
    </dgm:pt>
    <dgm:pt modelId="{625B2D41-EE44-4884-B0C4-F41E4B089DBD}">
      <dgm:prSet/>
      <dgm:spPr/>
      <dgm:t>
        <a:bodyPr/>
        <a:lstStyle/>
        <a:p>
          <a:r>
            <a:rPr lang="en-US"/>
            <a:t>Particulates (PM10, PM2.5)</a:t>
          </a:r>
        </a:p>
      </dgm:t>
    </dgm:pt>
    <dgm:pt modelId="{744A003B-9DDB-421C-B557-2C51E8704A9E}" type="parTrans" cxnId="{AAB1524F-B090-4572-A37B-8297FDE6CE1A}">
      <dgm:prSet/>
      <dgm:spPr/>
      <dgm:t>
        <a:bodyPr/>
        <a:lstStyle/>
        <a:p>
          <a:endParaRPr lang="en-US"/>
        </a:p>
      </dgm:t>
    </dgm:pt>
    <dgm:pt modelId="{945BFB87-EB1F-46C7-AD39-6B98A7AEF4D2}" type="sibTrans" cxnId="{AAB1524F-B090-4572-A37B-8297FDE6CE1A}">
      <dgm:prSet/>
      <dgm:spPr/>
      <dgm:t>
        <a:bodyPr/>
        <a:lstStyle/>
        <a:p>
          <a:endParaRPr lang="en-US"/>
        </a:p>
      </dgm:t>
    </dgm:pt>
    <dgm:pt modelId="{EDCD677F-469B-4A39-949F-4BBDB9539BA2}">
      <dgm:prSet/>
      <dgm:spPr/>
      <dgm:t>
        <a:bodyPr/>
        <a:lstStyle/>
        <a:p>
          <a:r>
            <a:rPr lang="en-US"/>
            <a:t>Volatile organic pollutants (VOCs)</a:t>
          </a:r>
        </a:p>
      </dgm:t>
    </dgm:pt>
    <dgm:pt modelId="{68DDA1E4-C6C4-4ED4-8FB4-477A890861C7}" type="parTrans" cxnId="{E80520D7-A577-4094-8E50-1E17A62AD46F}">
      <dgm:prSet/>
      <dgm:spPr/>
      <dgm:t>
        <a:bodyPr/>
        <a:lstStyle/>
        <a:p>
          <a:endParaRPr lang="en-US"/>
        </a:p>
      </dgm:t>
    </dgm:pt>
    <dgm:pt modelId="{CBD293DF-B0F6-406D-904E-0F21C9A8C3B1}" type="sibTrans" cxnId="{E80520D7-A577-4094-8E50-1E17A62AD46F}">
      <dgm:prSet/>
      <dgm:spPr/>
      <dgm:t>
        <a:bodyPr/>
        <a:lstStyle/>
        <a:p>
          <a:endParaRPr lang="en-US"/>
        </a:p>
      </dgm:t>
    </dgm:pt>
    <dgm:pt modelId="{1C4B4B12-728C-4AE9-9BBB-CCE14AC92773}">
      <dgm:prSet/>
      <dgm:spPr/>
      <dgm:t>
        <a:bodyPr/>
        <a:lstStyle/>
        <a:p>
          <a:r>
            <a:rPr lang="en-US"/>
            <a:t>Hazardous air pollutants (HAPs) </a:t>
          </a:r>
        </a:p>
      </dgm:t>
    </dgm:pt>
    <dgm:pt modelId="{EBAFAE80-EC5E-403C-AEFB-84A24CC7168C}" type="parTrans" cxnId="{7DF269BC-D89E-48FD-98EE-A29CCDD26AA9}">
      <dgm:prSet/>
      <dgm:spPr/>
      <dgm:t>
        <a:bodyPr/>
        <a:lstStyle/>
        <a:p>
          <a:endParaRPr lang="en-US"/>
        </a:p>
      </dgm:t>
    </dgm:pt>
    <dgm:pt modelId="{F2C859E6-4496-40A7-B74A-EFB3D8E42C20}" type="sibTrans" cxnId="{7DF269BC-D89E-48FD-98EE-A29CCDD26AA9}">
      <dgm:prSet/>
      <dgm:spPr/>
      <dgm:t>
        <a:bodyPr/>
        <a:lstStyle/>
        <a:p>
          <a:endParaRPr lang="en-US"/>
        </a:p>
      </dgm:t>
    </dgm:pt>
    <dgm:pt modelId="{0BFD1F47-3B6D-45D2-857E-FA371FD06D7E}" type="pres">
      <dgm:prSet presAssocID="{F2E69F9D-81DD-4853-B0D9-2A7C05100E37}" presName="diagram" presStyleCnt="0">
        <dgm:presLayoutVars>
          <dgm:dir/>
          <dgm:resizeHandles val="exact"/>
        </dgm:presLayoutVars>
      </dgm:prSet>
      <dgm:spPr/>
    </dgm:pt>
    <dgm:pt modelId="{5E947191-80E4-4F5E-8644-DB9E9C86B8BF}" type="pres">
      <dgm:prSet presAssocID="{57E9ACDD-F8EC-4FEC-8015-FEC65012A7A9}" presName="node" presStyleLbl="node1" presStyleIdx="0" presStyleCnt="8">
        <dgm:presLayoutVars>
          <dgm:bulletEnabled val="1"/>
        </dgm:presLayoutVars>
      </dgm:prSet>
      <dgm:spPr/>
    </dgm:pt>
    <dgm:pt modelId="{7A64356A-4887-456E-A5D5-35943598EC52}" type="pres">
      <dgm:prSet presAssocID="{7A47AB52-87CA-4F87-B8AC-FFBC2D7E8992}" presName="sibTrans" presStyleCnt="0"/>
      <dgm:spPr/>
    </dgm:pt>
    <dgm:pt modelId="{6741967E-D55D-4BF4-92DD-C5B41F3619EB}" type="pres">
      <dgm:prSet presAssocID="{8FEE51C8-D325-401D-8D5A-AB6D58E4D34B}" presName="node" presStyleLbl="node1" presStyleIdx="1" presStyleCnt="8">
        <dgm:presLayoutVars>
          <dgm:bulletEnabled val="1"/>
        </dgm:presLayoutVars>
      </dgm:prSet>
      <dgm:spPr/>
    </dgm:pt>
    <dgm:pt modelId="{5E5F0414-EDFD-4FE7-91F0-0C2ECB5BEF98}" type="pres">
      <dgm:prSet presAssocID="{A10656BD-9DC1-430B-805B-B2F4FEC7919E}" presName="sibTrans" presStyleCnt="0"/>
      <dgm:spPr/>
    </dgm:pt>
    <dgm:pt modelId="{ED60B309-855B-4624-9486-D77270F0A5EB}" type="pres">
      <dgm:prSet presAssocID="{4F4361B8-46F2-4470-B45E-B7BEB5FA6EF6}" presName="node" presStyleLbl="node1" presStyleIdx="2" presStyleCnt="8">
        <dgm:presLayoutVars>
          <dgm:bulletEnabled val="1"/>
        </dgm:presLayoutVars>
      </dgm:prSet>
      <dgm:spPr/>
    </dgm:pt>
    <dgm:pt modelId="{40A52CCF-BA1B-4BB4-862E-9B37566C65DD}" type="pres">
      <dgm:prSet presAssocID="{A9293AA1-94C4-4D30-94C2-9FF139FDF644}" presName="sibTrans" presStyleCnt="0"/>
      <dgm:spPr/>
    </dgm:pt>
    <dgm:pt modelId="{101B2020-B49D-4F10-B102-CB4EDC326F72}" type="pres">
      <dgm:prSet presAssocID="{FBF32BD4-9BEB-4AC7-8851-7D599AF0783F}" presName="node" presStyleLbl="node1" presStyleIdx="3" presStyleCnt="8">
        <dgm:presLayoutVars>
          <dgm:bulletEnabled val="1"/>
        </dgm:presLayoutVars>
      </dgm:prSet>
      <dgm:spPr/>
    </dgm:pt>
    <dgm:pt modelId="{21C04A2B-030B-47C3-A38C-0C657798B1F7}" type="pres">
      <dgm:prSet presAssocID="{2FCF703F-66F1-41E9-915F-CE71A4F31467}" presName="sibTrans" presStyleCnt="0"/>
      <dgm:spPr/>
    </dgm:pt>
    <dgm:pt modelId="{B6312BB0-0497-4788-AB8A-879D3D4C11D9}" type="pres">
      <dgm:prSet presAssocID="{FD9F409E-3F2A-49EC-AEBD-66F239669D91}" presName="node" presStyleLbl="node1" presStyleIdx="4" presStyleCnt="8">
        <dgm:presLayoutVars>
          <dgm:bulletEnabled val="1"/>
        </dgm:presLayoutVars>
      </dgm:prSet>
      <dgm:spPr/>
    </dgm:pt>
    <dgm:pt modelId="{BA75EF9A-C84D-40C9-B890-789F825C29C1}" type="pres">
      <dgm:prSet presAssocID="{562115A3-0452-4C96-BDC2-A110ADDEDCBA}" presName="sibTrans" presStyleCnt="0"/>
      <dgm:spPr/>
    </dgm:pt>
    <dgm:pt modelId="{7F4C8D6F-4CC1-4C53-90EA-3FBF711CB210}" type="pres">
      <dgm:prSet presAssocID="{625B2D41-EE44-4884-B0C4-F41E4B089DBD}" presName="node" presStyleLbl="node1" presStyleIdx="5" presStyleCnt="8">
        <dgm:presLayoutVars>
          <dgm:bulletEnabled val="1"/>
        </dgm:presLayoutVars>
      </dgm:prSet>
      <dgm:spPr/>
    </dgm:pt>
    <dgm:pt modelId="{ABB7C426-A031-4DFB-AA10-C13F97D2E530}" type="pres">
      <dgm:prSet presAssocID="{945BFB87-EB1F-46C7-AD39-6B98A7AEF4D2}" presName="sibTrans" presStyleCnt="0"/>
      <dgm:spPr/>
    </dgm:pt>
    <dgm:pt modelId="{5F7522F2-3940-4275-B8D5-09684743350C}" type="pres">
      <dgm:prSet presAssocID="{EDCD677F-469B-4A39-949F-4BBDB9539BA2}" presName="node" presStyleLbl="node1" presStyleIdx="6" presStyleCnt="8">
        <dgm:presLayoutVars>
          <dgm:bulletEnabled val="1"/>
        </dgm:presLayoutVars>
      </dgm:prSet>
      <dgm:spPr/>
    </dgm:pt>
    <dgm:pt modelId="{9C1856CB-2074-4D1E-98E8-4463D9C1DB17}" type="pres">
      <dgm:prSet presAssocID="{CBD293DF-B0F6-406D-904E-0F21C9A8C3B1}" presName="sibTrans" presStyleCnt="0"/>
      <dgm:spPr/>
    </dgm:pt>
    <dgm:pt modelId="{FC666219-3F27-4620-B7DF-CC5C37DD3DBA}" type="pres">
      <dgm:prSet presAssocID="{1C4B4B12-728C-4AE9-9BBB-CCE14AC92773}" presName="node" presStyleLbl="node1" presStyleIdx="7" presStyleCnt="8">
        <dgm:presLayoutVars>
          <dgm:bulletEnabled val="1"/>
        </dgm:presLayoutVars>
      </dgm:prSet>
      <dgm:spPr/>
    </dgm:pt>
  </dgm:ptLst>
  <dgm:cxnLst>
    <dgm:cxn modelId="{5C84280C-D7ED-4C34-AB16-2B2D54A6B3BF}" srcId="{F2E69F9D-81DD-4853-B0D9-2A7C05100E37}" destId="{4F4361B8-46F2-4470-B45E-B7BEB5FA6EF6}" srcOrd="2" destOrd="0" parTransId="{4989D58D-6CBE-4DD6-98B7-231B4DD98BE4}" sibTransId="{A9293AA1-94C4-4D30-94C2-9FF139FDF644}"/>
    <dgm:cxn modelId="{37F7AA11-B76D-42EC-BBD3-93213916FFBA}" type="presOf" srcId="{625B2D41-EE44-4884-B0C4-F41E4B089DBD}" destId="{7F4C8D6F-4CC1-4C53-90EA-3FBF711CB210}" srcOrd="0" destOrd="0" presId="urn:microsoft.com/office/officeart/2005/8/layout/default"/>
    <dgm:cxn modelId="{3D028B12-D158-48CE-BF3B-3EEFC1B390E8}" type="presOf" srcId="{1C4B4B12-728C-4AE9-9BBB-CCE14AC92773}" destId="{FC666219-3F27-4620-B7DF-CC5C37DD3DBA}" srcOrd="0" destOrd="0" presId="urn:microsoft.com/office/officeart/2005/8/layout/default"/>
    <dgm:cxn modelId="{575D7E37-89F5-4D3F-A6F8-0AF4C2717CA1}" type="presOf" srcId="{4F4361B8-46F2-4470-B45E-B7BEB5FA6EF6}" destId="{ED60B309-855B-4624-9486-D77270F0A5EB}" srcOrd="0" destOrd="0" presId="urn:microsoft.com/office/officeart/2005/8/layout/default"/>
    <dgm:cxn modelId="{91894A61-CD61-45F0-A1E5-4ECD8C733CD8}" type="presOf" srcId="{F2E69F9D-81DD-4853-B0D9-2A7C05100E37}" destId="{0BFD1F47-3B6D-45D2-857E-FA371FD06D7E}" srcOrd="0" destOrd="0" presId="urn:microsoft.com/office/officeart/2005/8/layout/default"/>
    <dgm:cxn modelId="{CE1BC567-6641-4446-BA51-0A0AD72909F8}" srcId="{F2E69F9D-81DD-4853-B0D9-2A7C05100E37}" destId="{FBF32BD4-9BEB-4AC7-8851-7D599AF0783F}" srcOrd="3" destOrd="0" parTransId="{5354CE1A-66EA-4AFF-93C5-0A4732C5D56D}" sibTransId="{2FCF703F-66F1-41E9-915F-CE71A4F31467}"/>
    <dgm:cxn modelId="{3EE7D54D-6A1F-4EE6-B5AF-27CC54F2209E}" type="presOf" srcId="{8FEE51C8-D325-401D-8D5A-AB6D58E4D34B}" destId="{6741967E-D55D-4BF4-92DD-C5B41F3619EB}" srcOrd="0" destOrd="0" presId="urn:microsoft.com/office/officeart/2005/8/layout/default"/>
    <dgm:cxn modelId="{AAB1524F-B090-4572-A37B-8297FDE6CE1A}" srcId="{F2E69F9D-81DD-4853-B0D9-2A7C05100E37}" destId="{625B2D41-EE44-4884-B0C4-F41E4B089DBD}" srcOrd="5" destOrd="0" parTransId="{744A003B-9DDB-421C-B557-2C51E8704A9E}" sibTransId="{945BFB87-EB1F-46C7-AD39-6B98A7AEF4D2}"/>
    <dgm:cxn modelId="{F55AED50-BFC5-4DCF-89C0-293D7E661704}" type="presOf" srcId="{57E9ACDD-F8EC-4FEC-8015-FEC65012A7A9}" destId="{5E947191-80E4-4F5E-8644-DB9E9C86B8BF}" srcOrd="0" destOrd="0" presId="urn:microsoft.com/office/officeart/2005/8/layout/default"/>
    <dgm:cxn modelId="{5DCAE055-C873-4AD7-ADAA-463BD27A5A71}" srcId="{F2E69F9D-81DD-4853-B0D9-2A7C05100E37}" destId="{8FEE51C8-D325-401D-8D5A-AB6D58E4D34B}" srcOrd="1" destOrd="0" parTransId="{9ABDF53E-BCDD-4BE0-90D7-94E57D0EC034}" sibTransId="{A10656BD-9DC1-430B-805B-B2F4FEC7919E}"/>
    <dgm:cxn modelId="{6A833258-1C8E-4363-BE6F-E3410BB77AEB}" srcId="{F2E69F9D-81DD-4853-B0D9-2A7C05100E37}" destId="{57E9ACDD-F8EC-4FEC-8015-FEC65012A7A9}" srcOrd="0" destOrd="0" parTransId="{D6074AA3-0DF4-47B9-A6D9-CA691A9DBFF6}" sibTransId="{7A47AB52-87CA-4F87-B8AC-FFBC2D7E8992}"/>
    <dgm:cxn modelId="{FAF04194-6901-447E-8684-329A803B26CC}" type="presOf" srcId="{EDCD677F-469B-4A39-949F-4BBDB9539BA2}" destId="{5F7522F2-3940-4275-B8D5-09684743350C}" srcOrd="0" destOrd="0" presId="urn:microsoft.com/office/officeart/2005/8/layout/default"/>
    <dgm:cxn modelId="{7DF269BC-D89E-48FD-98EE-A29CCDD26AA9}" srcId="{F2E69F9D-81DD-4853-B0D9-2A7C05100E37}" destId="{1C4B4B12-728C-4AE9-9BBB-CCE14AC92773}" srcOrd="7" destOrd="0" parTransId="{EBAFAE80-EC5E-403C-AEFB-84A24CC7168C}" sibTransId="{F2C859E6-4496-40A7-B74A-EFB3D8E42C20}"/>
    <dgm:cxn modelId="{E80520D7-A577-4094-8E50-1E17A62AD46F}" srcId="{F2E69F9D-81DD-4853-B0D9-2A7C05100E37}" destId="{EDCD677F-469B-4A39-949F-4BBDB9539BA2}" srcOrd="6" destOrd="0" parTransId="{68DDA1E4-C6C4-4ED4-8FB4-477A890861C7}" sibTransId="{CBD293DF-B0F6-406D-904E-0F21C9A8C3B1}"/>
    <dgm:cxn modelId="{30B66EDC-1DA6-4A97-A441-6E401ED182CD}" type="presOf" srcId="{FD9F409E-3F2A-49EC-AEBD-66F239669D91}" destId="{B6312BB0-0497-4788-AB8A-879D3D4C11D9}" srcOrd="0" destOrd="0" presId="urn:microsoft.com/office/officeart/2005/8/layout/default"/>
    <dgm:cxn modelId="{DD6393DE-D288-416D-9ABB-DB5243E61A9C}" srcId="{F2E69F9D-81DD-4853-B0D9-2A7C05100E37}" destId="{FD9F409E-3F2A-49EC-AEBD-66F239669D91}" srcOrd="4" destOrd="0" parTransId="{690D237A-4F13-4959-ACA0-14FDEFF140AF}" sibTransId="{562115A3-0452-4C96-BDC2-A110ADDEDCBA}"/>
    <dgm:cxn modelId="{D730FCF0-DCC5-461C-872E-BDCCC7F245AA}" type="presOf" srcId="{FBF32BD4-9BEB-4AC7-8851-7D599AF0783F}" destId="{101B2020-B49D-4F10-B102-CB4EDC326F72}" srcOrd="0" destOrd="0" presId="urn:microsoft.com/office/officeart/2005/8/layout/default"/>
    <dgm:cxn modelId="{3392CE0D-AD46-4FAB-B84C-B225894AFBD3}" type="presParOf" srcId="{0BFD1F47-3B6D-45D2-857E-FA371FD06D7E}" destId="{5E947191-80E4-4F5E-8644-DB9E9C86B8BF}" srcOrd="0" destOrd="0" presId="urn:microsoft.com/office/officeart/2005/8/layout/default"/>
    <dgm:cxn modelId="{3BBB6525-2B70-4C56-AB88-77EDF86EBB4B}" type="presParOf" srcId="{0BFD1F47-3B6D-45D2-857E-FA371FD06D7E}" destId="{7A64356A-4887-456E-A5D5-35943598EC52}" srcOrd="1" destOrd="0" presId="urn:microsoft.com/office/officeart/2005/8/layout/default"/>
    <dgm:cxn modelId="{D2E140A7-C315-446B-A885-42E93C2EAB88}" type="presParOf" srcId="{0BFD1F47-3B6D-45D2-857E-FA371FD06D7E}" destId="{6741967E-D55D-4BF4-92DD-C5B41F3619EB}" srcOrd="2" destOrd="0" presId="urn:microsoft.com/office/officeart/2005/8/layout/default"/>
    <dgm:cxn modelId="{9D87B6CB-3BF6-4721-ADAE-1F5B4566C8D9}" type="presParOf" srcId="{0BFD1F47-3B6D-45D2-857E-FA371FD06D7E}" destId="{5E5F0414-EDFD-4FE7-91F0-0C2ECB5BEF98}" srcOrd="3" destOrd="0" presId="urn:microsoft.com/office/officeart/2005/8/layout/default"/>
    <dgm:cxn modelId="{5DB765FD-E48C-4341-A0A9-0601082BE8DC}" type="presParOf" srcId="{0BFD1F47-3B6D-45D2-857E-FA371FD06D7E}" destId="{ED60B309-855B-4624-9486-D77270F0A5EB}" srcOrd="4" destOrd="0" presId="urn:microsoft.com/office/officeart/2005/8/layout/default"/>
    <dgm:cxn modelId="{D62E6388-F6A0-473F-8BD9-DE8B6FAF1124}" type="presParOf" srcId="{0BFD1F47-3B6D-45D2-857E-FA371FD06D7E}" destId="{40A52CCF-BA1B-4BB4-862E-9B37566C65DD}" srcOrd="5" destOrd="0" presId="urn:microsoft.com/office/officeart/2005/8/layout/default"/>
    <dgm:cxn modelId="{63D7E0AE-7690-4851-B817-70A909C05CF7}" type="presParOf" srcId="{0BFD1F47-3B6D-45D2-857E-FA371FD06D7E}" destId="{101B2020-B49D-4F10-B102-CB4EDC326F72}" srcOrd="6" destOrd="0" presId="urn:microsoft.com/office/officeart/2005/8/layout/default"/>
    <dgm:cxn modelId="{FBC1A5DF-BFDE-4DC1-9615-5737A4302E0B}" type="presParOf" srcId="{0BFD1F47-3B6D-45D2-857E-FA371FD06D7E}" destId="{21C04A2B-030B-47C3-A38C-0C657798B1F7}" srcOrd="7" destOrd="0" presId="urn:microsoft.com/office/officeart/2005/8/layout/default"/>
    <dgm:cxn modelId="{1EADA0BF-6FBF-4B45-B91D-00C2F1B055AF}" type="presParOf" srcId="{0BFD1F47-3B6D-45D2-857E-FA371FD06D7E}" destId="{B6312BB0-0497-4788-AB8A-879D3D4C11D9}" srcOrd="8" destOrd="0" presId="urn:microsoft.com/office/officeart/2005/8/layout/default"/>
    <dgm:cxn modelId="{8D2ABDD8-2BFA-4360-8CA7-E765FCAE217E}" type="presParOf" srcId="{0BFD1F47-3B6D-45D2-857E-FA371FD06D7E}" destId="{BA75EF9A-C84D-40C9-B890-789F825C29C1}" srcOrd="9" destOrd="0" presId="urn:microsoft.com/office/officeart/2005/8/layout/default"/>
    <dgm:cxn modelId="{751CF4A2-C94B-4173-AFB5-11876F178881}" type="presParOf" srcId="{0BFD1F47-3B6D-45D2-857E-FA371FD06D7E}" destId="{7F4C8D6F-4CC1-4C53-90EA-3FBF711CB210}" srcOrd="10" destOrd="0" presId="urn:microsoft.com/office/officeart/2005/8/layout/default"/>
    <dgm:cxn modelId="{BDA38417-377C-46CC-97E3-A68C200BDDBE}" type="presParOf" srcId="{0BFD1F47-3B6D-45D2-857E-FA371FD06D7E}" destId="{ABB7C426-A031-4DFB-AA10-C13F97D2E530}" srcOrd="11" destOrd="0" presId="urn:microsoft.com/office/officeart/2005/8/layout/default"/>
    <dgm:cxn modelId="{05CDE8B9-349A-4AA2-A805-76A34406C3FF}" type="presParOf" srcId="{0BFD1F47-3B6D-45D2-857E-FA371FD06D7E}" destId="{5F7522F2-3940-4275-B8D5-09684743350C}" srcOrd="12" destOrd="0" presId="urn:microsoft.com/office/officeart/2005/8/layout/default"/>
    <dgm:cxn modelId="{EDFCC448-CEB7-425B-91E3-1DF2B7207D7A}" type="presParOf" srcId="{0BFD1F47-3B6D-45D2-857E-FA371FD06D7E}" destId="{9C1856CB-2074-4D1E-98E8-4463D9C1DB17}" srcOrd="13" destOrd="0" presId="urn:microsoft.com/office/officeart/2005/8/layout/default"/>
    <dgm:cxn modelId="{EF75BC61-6D1A-4CF6-B67D-F84D2E09CD3E}" type="presParOf" srcId="{0BFD1F47-3B6D-45D2-857E-FA371FD06D7E}" destId="{FC666219-3F27-4620-B7DF-CC5C37DD3DBA}"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947191-80E4-4F5E-8644-DB9E9C86B8BF}">
      <dsp:nvSpPr>
        <dsp:cNvPr id="0" name=""/>
        <dsp:cNvSpPr/>
      </dsp:nvSpPr>
      <dsp:spPr>
        <a:xfrm>
          <a:off x="2426" y="105549"/>
          <a:ext cx="1924666" cy="1154800"/>
        </a:xfrm>
        <a:prstGeom prst="rect">
          <a:avLst/>
        </a:prstGeom>
        <a:solidFill>
          <a:schemeClr val="accent2">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Ozone (O3)</a:t>
          </a:r>
        </a:p>
      </dsp:txBody>
      <dsp:txXfrm>
        <a:off x="2426" y="105549"/>
        <a:ext cx="1924666" cy="1154800"/>
      </dsp:txXfrm>
    </dsp:sp>
    <dsp:sp modelId="{6741967E-D55D-4BF4-92DD-C5B41F3619EB}">
      <dsp:nvSpPr>
        <dsp:cNvPr id="0" name=""/>
        <dsp:cNvSpPr/>
      </dsp:nvSpPr>
      <dsp:spPr>
        <a:xfrm>
          <a:off x="2119559" y="105549"/>
          <a:ext cx="1924666" cy="1154800"/>
        </a:xfrm>
        <a:prstGeom prst="rect">
          <a:avLst/>
        </a:prstGeom>
        <a:solidFill>
          <a:schemeClr val="accent3">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Carbon monoxide (CO)</a:t>
          </a:r>
        </a:p>
      </dsp:txBody>
      <dsp:txXfrm>
        <a:off x="2119559" y="105549"/>
        <a:ext cx="1924666" cy="1154800"/>
      </dsp:txXfrm>
    </dsp:sp>
    <dsp:sp modelId="{ED60B309-855B-4624-9486-D77270F0A5EB}">
      <dsp:nvSpPr>
        <dsp:cNvPr id="0" name=""/>
        <dsp:cNvSpPr/>
      </dsp:nvSpPr>
      <dsp:spPr>
        <a:xfrm>
          <a:off x="4236692" y="105549"/>
          <a:ext cx="1924666" cy="1154800"/>
        </a:xfrm>
        <a:prstGeom prst="rect">
          <a:avLst/>
        </a:prstGeom>
        <a:solidFill>
          <a:schemeClr val="accent4">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Sulfur dioxide   (SO2)</a:t>
          </a:r>
        </a:p>
      </dsp:txBody>
      <dsp:txXfrm>
        <a:off x="4236692" y="105549"/>
        <a:ext cx="1924666" cy="1154800"/>
      </dsp:txXfrm>
    </dsp:sp>
    <dsp:sp modelId="{101B2020-B49D-4F10-B102-CB4EDC326F72}">
      <dsp:nvSpPr>
        <dsp:cNvPr id="0" name=""/>
        <dsp:cNvSpPr/>
      </dsp:nvSpPr>
      <dsp:spPr>
        <a:xfrm>
          <a:off x="6353826" y="105549"/>
          <a:ext cx="1924666" cy="1154800"/>
        </a:xfrm>
        <a:prstGeom prst="rect">
          <a:avLst/>
        </a:prstGeom>
        <a:solidFill>
          <a:schemeClr val="accent5">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Nitrogen oxides ( NOx)</a:t>
          </a:r>
        </a:p>
      </dsp:txBody>
      <dsp:txXfrm>
        <a:off x="6353826" y="105549"/>
        <a:ext cx="1924666" cy="1154800"/>
      </dsp:txXfrm>
    </dsp:sp>
    <dsp:sp modelId="{B6312BB0-0497-4788-AB8A-879D3D4C11D9}">
      <dsp:nvSpPr>
        <dsp:cNvPr id="0" name=""/>
        <dsp:cNvSpPr/>
      </dsp:nvSpPr>
      <dsp:spPr>
        <a:xfrm>
          <a:off x="2426" y="1452815"/>
          <a:ext cx="1924666" cy="1154800"/>
        </a:xfrm>
        <a:prstGeom prst="rect">
          <a:avLst/>
        </a:prstGeom>
        <a:solidFill>
          <a:schemeClr val="accent6">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Lead (Pb)</a:t>
          </a:r>
        </a:p>
      </dsp:txBody>
      <dsp:txXfrm>
        <a:off x="2426" y="1452815"/>
        <a:ext cx="1924666" cy="1154800"/>
      </dsp:txXfrm>
    </dsp:sp>
    <dsp:sp modelId="{7F4C8D6F-4CC1-4C53-90EA-3FBF711CB210}">
      <dsp:nvSpPr>
        <dsp:cNvPr id="0" name=""/>
        <dsp:cNvSpPr/>
      </dsp:nvSpPr>
      <dsp:spPr>
        <a:xfrm>
          <a:off x="2119559" y="1452815"/>
          <a:ext cx="1924666" cy="1154800"/>
        </a:xfrm>
        <a:prstGeom prst="rect">
          <a:avLst/>
        </a:prstGeom>
        <a:solidFill>
          <a:schemeClr val="accent2">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Particulates (PM10, PM2.5)</a:t>
          </a:r>
        </a:p>
      </dsp:txBody>
      <dsp:txXfrm>
        <a:off x="2119559" y="1452815"/>
        <a:ext cx="1924666" cy="1154800"/>
      </dsp:txXfrm>
    </dsp:sp>
    <dsp:sp modelId="{5F7522F2-3940-4275-B8D5-09684743350C}">
      <dsp:nvSpPr>
        <dsp:cNvPr id="0" name=""/>
        <dsp:cNvSpPr/>
      </dsp:nvSpPr>
      <dsp:spPr>
        <a:xfrm>
          <a:off x="4236692" y="1452815"/>
          <a:ext cx="1924666" cy="1154800"/>
        </a:xfrm>
        <a:prstGeom prst="rect">
          <a:avLst/>
        </a:prstGeom>
        <a:solidFill>
          <a:schemeClr val="accent3">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Volatile organic pollutants (VOCs)</a:t>
          </a:r>
        </a:p>
      </dsp:txBody>
      <dsp:txXfrm>
        <a:off x="4236692" y="1452815"/>
        <a:ext cx="1924666" cy="1154800"/>
      </dsp:txXfrm>
    </dsp:sp>
    <dsp:sp modelId="{FC666219-3F27-4620-B7DF-CC5C37DD3DBA}">
      <dsp:nvSpPr>
        <dsp:cNvPr id="0" name=""/>
        <dsp:cNvSpPr/>
      </dsp:nvSpPr>
      <dsp:spPr>
        <a:xfrm>
          <a:off x="6353826" y="1452815"/>
          <a:ext cx="1924666" cy="1154800"/>
        </a:xfrm>
        <a:prstGeom prst="rect">
          <a:avLst/>
        </a:prstGeom>
        <a:solidFill>
          <a:schemeClr val="accent4">
            <a:hueOff val="0"/>
            <a:satOff val="0"/>
            <a:lumOff val="0"/>
            <a:alphaOff val="0"/>
          </a:schemeClr>
        </a:solidFill>
        <a:ln w="25400"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Hazardous air pollutants (HAPs) </a:t>
          </a:r>
        </a:p>
      </dsp:txBody>
      <dsp:txXfrm>
        <a:off x="6353826" y="1452815"/>
        <a:ext cx="1924666" cy="11548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Θέση κεφαλίδας">
            <a:extLst>
              <a:ext uri="{FF2B5EF4-FFF2-40B4-BE49-F238E27FC236}">
                <a16:creationId xmlns:a16="http://schemas.microsoft.com/office/drawing/2014/main" id="{D0CB3051-8EF5-49D8-856C-B792A707EA09}"/>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r>
              <a:rPr lang="it-IT"/>
              <a:t>Interreg IPA CBC Programme "Greece - Albania 2014 - 2020"</a:t>
            </a:r>
            <a:endParaRPr lang="el-GR"/>
          </a:p>
        </p:txBody>
      </p:sp>
      <p:sp>
        <p:nvSpPr>
          <p:cNvPr id="3" name="2 - Θέση ημερομηνίας">
            <a:extLst>
              <a:ext uri="{FF2B5EF4-FFF2-40B4-BE49-F238E27FC236}">
                <a16:creationId xmlns:a16="http://schemas.microsoft.com/office/drawing/2014/main" id="{05BEE873-0E12-47F9-8EDF-D69C2A43238C}"/>
              </a:ext>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D356CBCC-D3D6-4D20-8CFC-31923D9CCD56}" type="datetimeFigureOut">
              <a:rPr lang="el-GR"/>
              <a:pPr>
                <a:defRPr/>
              </a:pPr>
              <a:t>4/9/2019</a:t>
            </a:fld>
            <a:endParaRPr lang="el-GR"/>
          </a:p>
        </p:txBody>
      </p:sp>
      <p:sp>
        <p:nvSpPr>
          <p:cNvPr id="4" name="3 - Θέση υποσέλιδου">
            <a:extLst>
              <a:ext uri="{FF2B5EF4-FFF2-40B4-BE49-F238E27FC236}">
                <a16:creationId xmlns:a16="http://schemas.microsoft.com/office/drawing/2014/main" id="{F10401F8-C1C8-4C0A-A661-8DFEEDC6E64B}"/>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l-GR"/>
          </a:p>
        </p:txBody>
      </p:sp>
      <p:sp>
        <p:nvSpPr>
          <p:cNvPr id="5" name="4 - Θέση αριθμού διαφάνειας">
            <a:extLst>
              <a:ext uri="{FF2B5EF4-FFF2-40B4-BE49-F238E27FC236}">
                <a16:creationId xmlns:a16="http://schemas.microsoft.com/office/drawing/2014/main" id="{C254A98E-C39B-47B6-B3A3-F12323711F4E}"/>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977E9097-07DA-4883-9078-E88C31AF0DCE}" type="slidenum">
              <a:rPr lang="el-GR" altLang="el-GR"/>
              <a:pPr>
                <a:defRPr/>
              </a:pPr>
              <a:t>‹#›</a:t>
            </a:fld>
            <a:endParaRPr lang="el-GR" altLang="el-GR"/>
          </a:p>
        </p:txBody>
      </p:sp>
    </p:spTree>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 Θέση κεφαλίδας">
            <a:extLst>
              <a:ext uri="{FF2B5EF4-FFF2-40B4-BE49-F238E27FC236}">
                <a16:creationId xmlns:a16="http://schemas.microsoft.com/office/drawing/2014/main" id="{81B99147-BA50-4591-9E45-DD6A5EC361C7}"/>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r>
              <a:rPr lang="it-IT"/>
              <a:t>Interreg IPA CBC Programme "Greece - Albania 2014 - 2020"</a:t>
            </a:r>
            <a:endParaRPr lang="el-GR"/>
          </a:p>
        </p:txBody>
      </p:sp>
      <p:sp>
        <p:nvSpPr>
          <p:cNvPr id="3" name="2 - Θέση ημερομηνίας">
            <a:extLst>
              <a:ext uri="{FF2B5EF4-FFF2-40B4-BE49-F238E27FC236}">
                <a16:creationId xmlns:a16="http://schemas.microsoft.com/office/drawing/2014/main" id="{965584E7-771D-42A3-ABEA-9B6D703DE1D3}"/>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D9CD4412-C166-4989-BFF7-0B5D99FF81D2}" type="datetimeFigureOut">
              <a:rPr lang="el-GR"/>
              <a:pPr>
                <a:defRPr/>
              </a:pPr>
              <a:t>4/9/2019</a:t>
            </a:fld>
            <a:endParaRPr lang="el-GR"/>
          </a:p>
        </p:txBody>
      </p:sp>
      <p:sp>
        <p:nvSpPr>
          <p:cNvPr id="4" name="3 - Θέση εικόνας διαφάνειας">
            <a:extLst>
              <a:ext uri="{FF2B5EF4-FFF2-40B4-BE49-F238E27FC236}">
                <a16:creationId xmlns:a16="http://schemas.microsoft.com/office/drawing/2014/main" id="{C2B597AF-E3F6-4268-BA75-A5967F9B5C3D}"/>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4 - Θέση σημειώσεων">
            <a:extLst>
              <a:ext uri="{FF2B5EF4-FFF2-40B4-BE49-F238E27FC236}">
                <a16:creationId xmlns:a16="http://schemas.microsoft.com/office/drawing/2014/main" id="{B4C7155A-1F6D-46C7-B176-628DD96848E4}"/>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noProof="0"/>
              <a:t>Kλικ για επεξεργασία των στυλ του υποδείγματος</a:t>
            </a:r>
          </a:p>
          <a:p>
            <a:pPr lvl="1"/>
            <a:r>
              <a:rPr lang="el-GR" noProof="0"/>
              <a:t>Δεύτερου επιπέδου</a:t>
            </a:r>
          </a:p>
          <a:p>
            <a:pPr lvl="2"/>
            <a:r>
              <a:rPr lang="el-GR" noProof="0"/>
              <a:t>Τρίτου επιπέδου</a:t>
            </a:r>
          </a:p>
          <a:p>
            <a:pPr lvl="3"/>
            <a:r>
              <a:rPr lang="el-GR" noProof="0"/>
              <a:t>Τέταρτου επιπέδου</a:t>
            </a:r>
          </a:p>
          <a:p>
            <a:pPr lvl="4"/>
            <a:r>
              <a:rPr lang="el-GR" noProof="0"/>
              <a:t>Πέμπτου επιπέδου</a:t>
            </a:r>
          </a:p>
        </p:txBody>
      </p:sp>
      <p:sp>
        <p:nvSpPr>
          <p:cNvPr id="6" name="5 - Θέση υποσέλιδου">
            <a:extLst>
              <a:ext uri="{FF2B5EF4-FFF2-40B4-BE49-F238E27FC236}">
                <a16:creationId xmlns:a16="http://schemas.microsoft.com/office/drawing/2014/main" id="{372E9058-3208-4028-92C6-BE6C240BA681}"/>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l-GR"/>
          </a:p>
        </p:txBody>
      </p:sp>
      <p:sp>
        <p:nvSpPr>
          <p:cNvPr id="7" name="6 - Θέση αριθμού διαφάνειας">
            <a:extLst>
              <a:ext uri="{FF2B5EF4-FFF2-40B4-BE49-F238E27FC236}">
                <a16:creationId xmlns:a16="http://schemas.microsoft.com/office/drawing/2014/main" id="{2C7C6D82-4D50-42BE-B142-2CBCFD199F72}"/>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86C7B54A-2DBF-45B9-B8DA-1862DD09966F}" type="slidenum">
              <a:rPr lang="el-GR" altLang="el-GR"/>
              <a:pPr>
                <a:defRPr/>
              </a:pPr>
              <a:t>‹#›</a:t>
            </a:fld>
            <a:endParaRPr lang="el-GR" altLang="el-GR"/>
          </a:p>
        </p:txBody>
      </p:sp>
    </p:spTree>
  </p:cSld>
  <p:clrMap bg1="lt1" tx1="dk1" bg2="lt2" tx2="dk2" accent1="accent1" accent2="accent2" accent3="accent3" accent4="accent4" accent5="accent5" accent6="accent6" hlink="hlink" folHlink="folHlink"/>
  <p:hf sldNum="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Θέση εικόνας διαφάνειας 1">
            <a:extLst>
              <a:ext uri="{FF2B5EF4-FFF2-40B4-BE49-F238E27FC236}">
                <a16:creationId xmlns:a16="http://schemas.microsoft.com/office/drawing/2014/main" id="{38072040-2920-4C72-B7FA-45884710FD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Θέση σημειώσεων 2">
            <a:extLst>
              <a:ext uri="{FF2B5EF4-FFF2-40B4-BE49-F238E27FC236}">
                <a16:creationId xmlns:a16="http://schemas.microsoft.com/office/drawing/2014/main" id="{2DA689CF-1A92-4E25-B321-7CC718D0832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l-GR" altLang="el-GR"/>
          </a:p>
        </p:txBody>
      </p:sp>
      <p:sp>
        <p:nvSpPr>
          <p:cNvPr id="4" name="Θέση κεφαλίδας 3">
            <a:extLst>
              <a:ext uri="{FF2B5EF4-FFF2-40B4-BE49-F238E27FC236}">
                <a16:creationId xmlns:a16="http://schemas.microsoft.com/office/drawing/2014/main" id="{35BEA26E-0A4E-4BF0-9504-968C478EB18F}"/>
              </a:ext>
            </a:extLst>
          </p:cNvPr>
          <p:cNvSpPr>
            <a:spLocks noGrp="1"/>
          </p:cNvSpPr>
          <p:nvPr>
            <p:ph type="hdr" sz="quarter"/>
          </p:nvPr>
        </p:nvSpPr>
        <p:spPr/>
        <p:txBody>
          <a:bodyPr/>
          <a:lstStyle/>
          <a:p>
            <a:pPr>
              <a:defRPr/>
            </a:pPr>
            <a:r>
              <a:rPr lang="it-IT"/>
              <a:t>Interreg IPA CBC Programme "Greece - Albania 2014 - 2020"</a:t>
            </a:r>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indent="0" algn="just">
              <a:lnSpc>
                <a:spcPct val="110000"/>
              </a:lnSpc>
              <a:buNone/>
            </a:pPr>
            <a:r>
              <a:rPr lang="en-US" sz="1200" dirty="0"/>
              <a:t>Air pollution is not the same everywhere. Different pollutants are released into the atmosphere from a wide range of sources, including industry, transport, agriculture, waste management and households. Certain air pollutants are also released from natural sources. </a:t>
            </a:r>
          </a:p>
          <a:p>
            <a:pPr marL="0" indent="0" algn="just">
              <a:lnSpc>
                <a:spcPct val="110000"/>
              </a:lnSpc>
              <a:buNone/>
            </a:pPr>
            <a:r>
              <a:rPr lang="en-US" sz="1200" dirty="0"/>
              <a:t>1) Around </a:t>
            </a:r>
            <a:r>
              <a:rPr lang="en-US" sz="1200" b="1" dirty="0"/>
              <a:t>90%</a:t>
            </a:r>
            <a:r>
              <a:rPr lang="en-US" sz="1200" dirty="0"/>
              <a:t> </a:t>
            </a:r>
            <a:r>
              <a:rPr lang="en-US" sz="1200" b="1" dirty="0"/>
              <a:t>of ammonia </a:t>
            </a:r>
            <a:r>
              <a:rPr lang="en-US" sz="1200" dirty="0"/>
              <a:t>emissions and </a:t>
            </a:r>
            <a:r>
              <a:rPr lang="en-US" sz="1200" b="1" dirty="0"/>
              <a:t>80% of methane </a:t>
            </a:r>
            <a:r>
              <a:rPr lang="en-US" sz="1200" dirty="0"/>
              <a:t>emissions come from agricultural activities</a:t>
            </a:r>
          </a:p>
          <a:p>
            <a:pPr marL="0" indent="0" algn="just">
              <a:lnSpc>
                <a:spcPct val="110000"/>
              </a:lnSpc>
              <a:buNone/>
            </a:pPr>
            <a:r>
              <a:rPr lang="en-US" sz="1200" dirty="0"/>
              <a:t>2) Some </a:t>
            </a:r>
            <a:r>
              <a:rPr lang="en-US" sz="1200" b="1" dirty="0"/>
              <a:t>60% of </a:t>
            </a:r>
            <a:r>
              <a:rPr lang="en-US" sz="1200" b="1" dirty="0" err="1"/>
              <a:t>sulphur</a:t>
            </a:r>
            <a:r>
              <a:rPr lang="en-US" sz="1200" b="1" dirty="0"/>
              <a:t> </a:t>
            </a:r>
            <a:r>
              <a:rPr lang="en-US" sz="1200" dirty="0"/>
              <a:t>oxides come from energy production and distribution</a:t>
            </a:r>
          </a:p>
          <a:p>
            <a:pPr marL="0" indent="0" algn="just">
              <a:lnSpc>
                <a:spcPct val="110000"/>
              </a:lnSpc>
              <a:buNone/>
            </a:pPr>
            <a:r>
              <a:rPr lang="en-US" sz="1200" dirty="0"/>
              <a:t>3) Many </a:t>
            </a:r>
            <a:r>
              <a:rPr lang="en-US" sz="1200" b="1" dirty="0"/>
              <a:t>natural phenomena</a:t>
            </a:r>
            <a:r>
              <a:rPr lang="en-US" sz="1200" dirty="0"/>
              <a:t>, including volcanic eruptions and sand storms, release air pollutants into the atmosphere</a:t>
            </a:r>
          </a:p>
          <a:p>
            <a:pPr marL="0" indent="0">
              <a:lnSpc>
                <a:spcPct val="110000"/>
              </a:lnSpc>
              <a:buNone/>
            </a:pPr>
            <a:r>
              <a:rPr lang="en-US" sz="1200" dirty="0"/>
              <a:t>4) Waste (landfills), coal mining and long-distance gas transmissions are sources of</a:t>
            </a:r>
            <a:r>
              <a:rPr lang="en-US" sz="1200" b="1" dirty="0"/>
              <a:t> methane</a:t>
            </a:r>
            <a:r>
              <a:rPr lang="en-US" sz="1200" dirty="0"/>
              <a:t>.</a:t>
            </a:r>
          </a:p>
          <a:p>
            <a:pPr marL="0" indent="0">
              <a:lnSpc>
                <a:spcPct val="110000"/>
              </a:lnSpc>
              <a:buNone/>
            </a:pPr>
            <a:r>
              <a:rPr lang="en-US" sz="1200" dirty="0"/>
              <a:t>5) More than </a:t>
            </a:r>
            <a:r>
              <a:rPr lang="en-US" sz="1200" b="1" dirty="0"/>
              <a:t>40% of emissions of nitrogen oxides </a:t>
            </a:r>
            <a:r>
              <a:rPr lang="en-US" sz="1200" dirty="0"/>
              <a:t>come from road transport</a:t>
            </a:r>
          </a:p>
          <a:p>
            <a:pPr marL="0" indent="0">
              <a:lnSpc>
                <a:spcPct val="110000"/>
              </a:lnSpc>
              <a:buNone/>
            </a:pPr>
            <a:r>
              <a:rPr lang="en-US" sz="1200" dirty="0"/>
              <a:t>6)</a:t>
            </a:r>
            <a:r>
              <a:rPr lang="en-US" sz="1200" b="1" dirty="0"/>
              <a:t> Fuel combustion </a:t>
            </a:r>
            <a:r>
              <a:rPr lang="en-US" sz="1200" dirty="0"/>
              <a:t>is a key contributor to air pollution – from road transport, households to energy use and production</a:t>
            </a:r>
          </a:p>
          <a:p>
            <a:endParaRPr lang="en-CY" dirty="0"/>
          </a:p>
        </p:txBody>
      </p:sp>
      <p:sp>
        <p:nvSpPr>
          <p:cNvPr id="4" name="Θέση κεφαλίδας 3"/>
          <p:cNvSpPr>
            <a:spLocks noGrp="1"/>
          </p:cNvSpPr>
          <p:nvPr>
            <p:ph type="hdr" sz="quarter"/>
          </p:nvPr>
        </p:nvSpPr>
        <p:spPr/>
        <p:txBody>
          <a:bodyPr/>
          <a:lstStyle/>
          <a:p>
            <a:pPr>
              <a:defRPr/>
            </a:pPr>
            <a:r>
              <a:rPr lang="it-IT"/>
              <a:t>Interreg IPA CBC Programme "Greece - Albania 2014 - 2020"</a:t>
            </a:r>
            <a:endParaRPr lang="el-GR"/>
          </a:p>
        </p:txBody>
      </p:sp>
    </p:spTree>
    <p:extLst>
      <p:ext uri="{BB962C8B-B14F-4D97-AF65-F5344CB8AC3E}">
        <p14:creationId xmlns:p14="http://schemas.microsoft.com/office/powerpoint/2010/main" val="926147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CY" dirty="0"/>
          </a:p>
        </p:txBody>
      </p:sp>
      <p:sp>
        <p:nvSpPr>
          <p:cNvPr id="4" name="Θέση κεφαλίδας 3"/>
          <p:cNvSpPr>
            <a:spLocks noGrp="1"/>
          </p:cNvSpPr>
          <p:nvPr>
            <p:ph type="hdr" sz="quarter"/>
          </p:nvPr>
        </p:nvSpPr>
        <p:spPr/>
        <p:txBody>
          <a:bodyPr/>
          <a:lstStyle/>
          <a:p>
            <a:pPr>
              <a:defRPr/>
            </a:pPr>
            <a:r>
              <a:rPr lang="it-IT"/>
              <a:t>Interreg IPA CBC Programme "Greece - Albania 2014 - 2020"</a:t>
            </a:r>
            <a:endParaRPr lang="el-GR"/>
          </a:p>
        </p:txBody>
      </p:sp>
    </p:spTree>
    <p:extLst>
      <p:ext uri="{BB962C8B-B14F-4D97-AF65-F5344CB8AC3E}">
        <p14:creationId xmlns:p14="http://schemas.microsoft.com/office/powerpoint/2010/main" val="4937696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grpSp>
        <p:nvGrpSpPr>
          <p:cNvPr id="4" name="Ομάδα 11">
            <a:extLst>
              <a:ext uri="{FF2B5EF4-FFF2-40B4-BE49-F238E27FC236}">
                <a16:creationId xmlns:a16="http://schemas.microsoft.com/office/drawing/2014/main" id="{1034ACD7-C12A-419A-9AB3-11F1AC6427E2}"/>
              </a:ext>
            </a:extLst>
          </p:cNvPr>
          <p:cNvGrpSpPr>
            <a:grpSpLocks/>
          </p:cNvGrpSpPr>
          <p:nvPr userDrawn="1"/>
        </p:nvGrpSpPr>
        <p:grpSpPr bwMode="auto">
          <a:xfrm>
            <a:off x="468313" y="539750"/>
            <a:ext cx="8242300" cy="5789613"/>
            <a:chOff x="468558" y="540029"/>
            <a:chExt cx="8242769" cy="5789929"/>
          </a:xfrm>
        </p:grpSpPr>
        <p:pic>
          <p:nvPicPr>
            <p:cNvPr id="5" name="Picture 26" descr="ÎÏÎ¿ÏÎ­Î»ÎµÏÎ¼Î± ÎµÎ¹ÎºÏÎ½Î±Ï Î³Î¹Î± air pollution greece">
              <a:extLst>
                <a:ext uri="{FF2B5EF4-FFF2-40B4-BE49-F238E27FC236}">
                  <a16:creationId xmlns:a16="http://schemas.microsoft.com/office/drawing/2014/main" id="{DDCB1DFE-C66A-48DF-8A17-5BA6A9DEEAA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t="28679" b="13962"/>
            <a:stretch>
              <a:fillRect/>
            </a:stretch>
          </p:blipFill>
          <p:spPr bwMode="auto">
            <a:xfrm>
              <a:off x="468558" y="540029"/>
              <a:ext cx="8242769" cy="2736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a:extLst>
                <a:ext uri="{FF2B5EF4-FFF2-40B4-BE49-F238E27FC236}">
                  <a16:creationId xmlns:a16="http://schemas.microsoft.com/office/drawing/2014/main" id="{683D8FB4-308B-4C81-8FE4-37236CD0B52B}"/>
                </a:ext>
              </a:extLst>
            </p:cNvPr>
            <p:cNvSpPr/>
            <p:nvPr userDrawn="1"/>
          </p:nvSpPr>
          <p:spPr>
            <a:xfrm>
              <a:off x="468558" y="3024603"/>
              <a:ext cx="8242769" cy="330535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pSp>
      <p:grpSp>
        <p:nvGrpSpPr>
          <p:cNvPr id="7" name="Ομάδα 14">
            <a:extLst>
              <a:ext uri="{FF2B5EF4-FFF2-40B4-BE49-F238E27FC236}">
                <a16:creationId xmlns:a16="http://schemas.microsoft.com/office/drawing/2014/main" id="{A04558F3-76EC-4C78-A0B6-602A45976E88}"/>
              </a:ext>
            </a:extLst>
          </p:cNvPr>
          <p:cNvGrpSpPr>
            <a:grpSpLocks/>
          </p:cNvGrpSpPr>
          <p:nvPr userDrawn="1"/>
        </p:nvGrpSpPr>
        <p:grpSpPr bwMode="auto">
          <a:xfrm>
            <a:off x="1619250" y="6356350"/>
            <a:ext cx="6121400" cy="501650"/>
            <a:chOff x="1417005" y="5199062"/>
            <a:chExt cx="6120680" cy="500966"/>
          </a:xfrm>
        </p:grpSpPr>
        <p:sp>
          <p:nvSpPr>
            <p:cNvPr id="8" name="TextBox 5">
              <a:extLst>
                <a:ext uri="{FF2B5EF4-FFF2-40B4-BE49-F238E27FC236}">
                  <a16:creationId xmlns:a16="http://schemas.microsoft.com/office/drawing/2014/main" id="{6532D93F-61D5-4E17-BEDF-5A01CB4C017E}"/>
                </a:ext>
              </a:extLst>
            </p:cNvPr>
            <p:cNvSpPr txBox="1">
              <a:spLocks noChangeArrowheads="1"/>
            </p:cNvSpPr>
            <p:nvPr/>
          </p:nvSpPr>
          <p:spPr bwMode="auto">
            <a:xfrm>
              <a:off x="1417005" y="5454302"/>
              <a:ext cx="6120680" cy="245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eaLnBrk="0" hangingPunct="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eaLnBrk="0" hangingPunct="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eaLnBrk="0" hangingPunct="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eaLnBrk="0" hangingPunct="0">
                <a:spcBef>
                  <a:spcPts val="350"/>
                </a:spcBef>
                <a:buClr>
                  <a:schemeClr val="accent2"/>
                </a:buClr>
                <a:buFont typeface="Wingdings 2" panose="05020102010507070707" pitchFamily="18" charset="2"/>
                <a:buChar char=""/>
                <a:defRPr>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9pPr>
            </a:lstStyle>
            <a:p>
              <a:pPr algn="ctr" eaLnBrk="1" hangingPunct="1">
                <a:spcBef>
                  <a:spcPct val="0"/>
                </a:spcBef>
                <a:buClrTx/>
                <a:buSzTx/>
                <a:buFontTx/>
                <a:buNone/>
                <a:defRPr/>
              </a:pPr>
              <a:r>
                <a:rPr lang="en-US" altLang="el-GR" sz="1000" dirty="0">
                  <a:latin typeface="Arial Unicode MS" panose="020B0604020202020204" pitchFamily="34" charset="-128"/>
                  <a:ea typeface="Arial Unicode MS" panose="020B0604020202020204" pitchFamily="34" charset="-128"/>
                  <a:cs typeface="Arial Unicode MS" panose="020B0604020202020204" pitchFamily="34" charset="-128"/>
                </a:rPr>
                <a:t>The project is co-funded by the European Union and by National Funds of the participating countries</a:t>
              </a:r>
              <a:endParaRPr lang="el-GR" altLang="el-GR" sz="1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9" name="Picture 13">
              <a:extLst>
                <a:ext uri="{FF2B5EF4-FFF2-40B4-BE49-F238E27FC236}">
                  <a16:creationId xmlns:a16="http://schemas.microsoft.com/office/drawing/2014/main" id="{0EE94C42-B63F-49C3-A1DF-89377F6DBB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7270" y="5199062"/>
              <a:ext cx="120015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0" name="Picture 7">
            <a:extLst>
              <a:ext uri="{FF2B5EF4-FFF2-40B4-BE49-F238E27FC236}">
                <a16:creationId xmlns:a16="http://schemas.microsoft.com/office/drawing/2014/main" id="{2C878619-6439-4670-9224-4E1CBC3B8922}"/>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1025" y="3181350"/>
            <a:ext cx="2478088" cy="56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8">
            <a:extLst>
              <a:ext uri="{FF2B5EF4-FFF2-40B4-BE49-F238E27FC236}">
                <a16:creationId xmlns:a16="http://schemas.microsoft.com/office/drawing/2014/main" id="{B2ECEE02-94A5-4FD6-8FAB-FF5AD78ABEED}"/>
              </a:ext>
            </a:extLst>
          </p:cNvPr>
          <p:cNvSpPr txBox="1">
            <a:spLocks noChangeArrowheads="1"/>
          </p:cNvSpPr>
          <p:nvPr userDrawn="1"/>
        </p:nvSpPr>
        <p:spPr bwMode="auto">
          <a:xfrm>
            <a:off x="6732588" y="3213100"/>
            <a:ext cx="1439862" cy="830263"/>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Lucida Sans Unicode" panose="020B0602030504020204" pitchFamily="34" charset="0"/>
                <a:cs typeface="Arial" panose="020B0604020202020204" pitchFamily="34" charset="0"/>
              </a:defRPr>
            </a:lvl1pPr>
            <a:lvl2pPr marL="742950" indent="-285750">
              <a:defRPr>
                <a:solidFill>
                  <a:schemeClr val="tx1"/>
                </a:solidFill>
                <a:latin typeface="Lucida Sans Unicode" panose="020B0602030504020204" pitchFamily="34" charset="0"/>
                <a:cs typeface="Arial" panose="020B0604020202020204" pitchFamily="34" charset="0"/>
              </a:defRPr>
            </a:lvl2pPr>
            <a:lvl3pPr marL="1143000" indent="-228600">
              <a:defRPr>
                <a:solidFill>
                  <a:schemeClr val="tx1"/>
                </a:solidFill>
                <a:latin typeface="Lucida Sans Unicode" panose="020B0602030504020204" pitchFamily="34" charset="0"/>
                <a:cs typeface="Arial" panose="020B0604020202020204" pitchFamily="34" charset="0"/>
              </a:defRPr>
            </a:lvl3pPr>
            <a:lvl4pPr marL="1600200" indent="-228600">
              <a:defRPr>
                <a:solidFill>
                  <a:schemeClr val="tx1"/>
                </a:solidFill>
                <a:latin typeface="Lucida Sans Unicode" panose="020B0602030504020204" pitchFamily="34" charset="0"/>
                <a:cs typeface="Arial" panose="020B0604020202020204" pitchFamily="34" charset="0"/>
              </a:defRPr>
            </a:lvl4pPr>
            <a:lvl5pPr marL="2057400" indent="-228600">
              <a:defRPr>
                <a:solidFill>
                  <a:schemeClr val="tx1"/>
                </a:solidFill>
                <a:latin typeface="Lucida Sans Unicode" panose="020B06020305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9pPr>
          </a:lstStyle>
          <a:p>
            <a:pPr eaLnBrk="1" hangingPunct="1"/>
            <a:r>
              <a:rPr lang="en-GB" altLang="en-CY" sz="1600">
                <a:solidFill>
                  <a:schemeClr val="bg1"/>
                </a:solidFill>
              </a:rPr>
              <a:t>[LOGO OF PARTNER]</a:t>
            </a:r>
          </a:p>
          <a:p>
            <a:pPr eaLnBrk="1" hangingPunct="1"/>
            <a:endParaRPr lang="en-GB" altLang="en-CY" sz="1600"/>
          </a:p>
        </p:txBody>
      </p:sp>
      <p:sp>
        <p:nvSpPr>
          <p:cNvPr id="2" name="Title 1"/>
          <p:cNvSpPr>
            <a:spLocks noGrp="1"/>
          </p:cNvSpPr>
          <p:nvPr>
            <p:ph type="ctrTitle"/>
          </p:nvPr>
        </p:nvSpPr>
        <p:spPr>
          <a:xfrm>
            <a:off x="600219" y="3212976"/>
            <a:ext cx="7989752" cy="1034468"/>
          </a:xfrm>
          <a:effectLst/>
        </p:spPr>
        <p:txBody>
          <a:bodyPr/>
          <a:lstStyle>
            <a:lvl1pPr>
              <a:defRPr sz="3600">
                <a:solidFill>
                  <a:schemeClr val="bg1"/>
                </a:solidFill>
              </a:defRPr>
            </a:lvl1pPr>
          </a:lstStyle>
          <a:p>
            <a:r>
              <a:rPr lang="el-GR" dirty="0"/>
              <a:t>Στυλ κύριου τίτλου</a:t>
            </a:r>
            <a:endParaRPr lang="en-US" dirty="0"/>
          </a:p>
        </p:txBody>
      </p:sp>
      <p:sp>
        <p:nvSpPr>
          <p:cNvPr id="3" name="Subtitle 2"/>
          <p:cNvSpPr>
            <a:spLocks noGrp="1"/>
          </p:cNvSpPr>
          <p:nvPr>
            <p:ph type="subTitle" idx="1"/>
          </p:nvPr>
        </p:nvSpPr>
        <p:spPr>
          <a:xfrm>
            <a:off x="600219" y="4321074"/>
            <a:ext cx="7989752"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dirty="0"/>
              <a:t>Στυλ κύριου υπότιτλου</a:t>
            </a:r>
            <a:endParaRPr lang="en-US" dirty="0"/>
          </a:p>
        </p:txBody>
      </p:sp>
      <p:sp>
        <p:nvSpPr>
          <p:cNvPr id="12" name="Footer Placeholder 4">
            <a:extLst>
              <a:ext uri="{FF2B5EF4-FFF2-40B4-BE49-F238E27FC236}">
                <a16:creationId xmlns:a16="http://schemas.microsoft.com/office/drawing/2014/main" id="{158A0D07-2530-425F-A63D-F4049F1216F5}"/>
              </a:ext>
            </a:extLst>
          </p:cNvPr>
          <p:cNvSpPr>
            <a:spLocks noGrp="1"/>
          </p:cNvSpPr>
          <p:nvPr>
            <p:ph type="ftr" sz="quarter" idx="10"/>
          </p:nvPr>
        </p:nvSpPr>
        <p:spPr/>
        <p:txBody>
          <a:bodyPr/>
          <a:lstStyle>
            <a:lvl1pPr>
              <a:defRPr dirty="0" smtClean="0">
                <a:solidFill>
                  <a:schemeClr val="accent1">
                    <a:lumMod val="75000"/>
                    <a:lumOff val="25000"/>
                  </a:schemeClr>
                </a:solidFill>
              </a:defRPr>
            </a:lvl1pPr>
          </a:lstStyle>
          <a:p>
            <a:pPr>
              <a:defRPr/>
            </a:pPr>
            <a:r>
              <a:rPr lang="en-GB"/>
              <a:t>(Event)</a:t>
            </a:r>
            <a:endParaRPr lang="el-GR"/>
          </a:p>
        </p:txBody>
      </p:sp>
    </p:spTree>
    <p:extLst>
      <p:ext uri="{BB962C8B-B14F-4D97-AF65-F5344CB8AC3E}">
        <p14:creationId xmlns:p14="http://schemas.microsoft.com/office/powerpoint/2010/main" val="1151345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1095C49B-11AC-40F6-ADC7-490263EB286F}"/>
              </a:ext>
            </a:extLst>
          </p:cNvPr>
          <p:cNvSpPr>
            <a:spLocks noChangeAspect="1"/>
          </p:cNvSpPr>
          <p:nvPr/>
        </p:nvSpPr>
        <p:spPr>
          <a:xfrm>
            <a:off x="447675" y="600075"/>
            <a:ext cx="8239125" cy="66833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l-GR"/>
              <a:t>Στυλ κύριου τίτλου</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3">
            <a:extLst>
              <a:ext uri="{FF2B5EF4-FFF2-40B4-BE49-F238E27FC236}">
                <a16:creationId xmlns:a16="http://schemas.microsoft.com/office/drawing/2014/main" id="{026B2C41-99E6-4ECF-95F8-182A0D2FB122}"/>
              </a:ext>
            </a:extLst>
          </p:cNvPr>
          <p:cNvSpPr>
            <a:spLocks noGrp="1"/>
          </p:cNvSpPr>
          <p:nvPr>
            <p:ph type="dt" sz="half" idx="10"/>
          </p:nvPr>
        </p:nvSpPr>
        <p:spPr/>
        <p:txBody>
          <a:bodyPr/>
          <a:lstStyle>
            <a:lvl1pPr>
              <a:defRPr/>
            </a:lvl1pPr>
          </a:lstStyle>
          <a:p>
            <a:pPr>
              <a:defRPr/>
            </a:pPr>
            <a:fld id="{DCB04D9F-EA1A-420E-A764-AD7F1B942B5E}" type="datetime1">
              <a:rPr lang="el-GR"/>
              <a:pPr>
                <a:defRPr/>
              </a:pPr>
              <a:t>4/9/2019</a:t>
            </a:fld>
            <a:endParaRPr lang="el-GR"/>
          </a:p>
        </p:txBody>
      </p:sp>
      <p:sp>
        <p:nvSpPr>
          <p:cNvPr id="6" name="Footer Placeholder 4">
            <a:extLst>
              <a:ext uri="{FF2B5EF4-FFF2-40B4-BE49-F238E27FC236}">
                <a16:creationId xmlns:a16="http://schemas.microsoft.com/office/drawing/2014/main" id="{EDCC78EB-CF4E-4FA3-9F37-C1EA5969C7DF}"/>
              </a:ext>
            </a:extLst>
          </p:cNvPr>
          <p:cNvSpPr>
            <a:spLocks noGrp="1"/>
          </p:cNvSpPr>
          <p:nvPr>
            <p:ph type="ftr" sz="quarter" idx="11"/>
          </p:nvPr>
        </p:nvSpPr>
        <p:spPr/>
        <p:txBody>
          <a:bodyPr/>
          <a:lstStyle>
            <a:lvl1pPr>
              <a:defRPr/>
            </a:lvl1pPr>
          </a:lstStyle>
          <a:p>
            <a:pPr>
              <a:defRPr/>
            </a:pPr>
            <a:r>
              <a:rPr lang="en-GB"/>
              <a:t>(Event)</a:t>
            </a:r>
            <a:endParaRPr lang="el-GR"/>
          </a:p>
        </p:txBody>
      </p:sp>
      <p:sp>
        <p:nvSpPr>
          <p:cNvPr id="7" name="Slide Number Placeholder 5">
            <a:extLst>
              <a:ext uri="{FF2B5EF4-FFF2-40B4-BE49-F238E27FC236}">
                <a16:creationId xmlns:a16="http://schemas.microsoft.com/office/drawing/2014/main" id="{BB2F1DBD-D0C7-44BB-AADE-33EF07AB4C00}"/>
              </a:ext>
            </a:extLst>
          </p:cNvPr>
          <p:cNvSpPr>
            <a:spLocks noGrp="1"/>
          </p:cNvSpPr>
          <p:nvPr>
            <p:ph type="sldNum" sz="quarter" idx="12"/>
          </p:nvPr>
        </p:nvSpPr>
        <p:spPr/>
        <p:txBody>
          <a:bodyPr/>
          <a:lstStyle>
            <a:lvl1pPr>
              <a:defRPr/>
            </a:lvl1pPr>
          </a:lstStyle>
          <a:p>
            <a:pPr>
              <a:defRPr/>
            </a:pPr>
            <a:fld id="{D3834F1F-16D8-4995-B1F6-EC76FA25675E}" type="slidenum">
              <a:rPr lang="el-GR" altLang="el-GR"/>
              <a:pPr>
                <a:defRPr/>
              </a:pPr>
              <a:t>‹#›</a:t>
            </a:fld>
            <a:endParaRPr lang="el-GR" altLang="el-GR"/>
          </a:p>
        </p:txBody>
      </p:sp>
    </p:spTree>
    <p:extLst>
      <p:ext uri="{BB962C8B-B14F-4D97-AF65-F5344CB8AC3E}">
        <p14:creationId xmlns:p14="http://schemas.microsoft.com/office/powerpoint/2010/main" val="2305814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91C8326D-306B-4565-921C-4C2C01E448DA}"/>
              </a:ext>
            </a:extLst>
          </p:cNvPr>
          <p:cNvSpPr>
            <a:spLocks noChangeAspect="1"/>
          </p:cNvSpPr>
          <p:nvPr/>
        </p:nvSpPr>
        <p:spPr>
          <a:xfrm>
            <a:off x="6629400" y="600075"/>
            <a:ext cx="2057400" cy="5816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0" y="675725"/>
            <a:ext cx="1503123" cy="5183073"/>
          </a:xfrm>
        </p:spPr>
        <p:txBody>
          <a:bodyPr vert="eaVert"/>
          <a:lstStyle/>
          <a:p>
            <a:r>
              <a:rPr lang="el-GR"/>
              <a:t>Στυλ κύριου τίτλου</a:t>
            </a:r>
            <a:endParaRPr lang="en-US" dirty="0"/>
          </a:p>
        </p:txBody>
      </p:sp>
      <p:sp>
        <p:nvSpPr>
          <p:cNvPr id="3" name="Vertical Text Placeholder 2"/>
          <p:cNvSpPr>
            <a:spLocks noGrp="1"/>
          </p:cNvSpPr>
          <p:nvPr>
            <p:ph type="body" orient="vert" idx="1"/>
          </p:nvPr>
        </p:nvSpPr>
        <p:spPr>
          <a:xfrm>
            <a:off x="581192" y="675725"/>
            <a:ext cx="5922209" cy="5183073"/>
          </a:xfrm>
        </p:spPr>
        <p:txBody>
          <a:bodyPr vert="eaVert" ancho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3">
            <a:extLst>
              <a:ext uri="{FF2B5EF4-FFF2-40B4-BE49-F238E27FC236}">
                <a16:creationId xmlns:a16="http://schemas.microsoft.com/office/drawing/2014/main" id="{E4F8FF86-589A-41A0-A798-54223317CF3A}"/>
              </a:ext>
            </a:extLst>
          </p:cNvPr>
          <p:cNvSpPr>
            <a:spLocks noGrp="1"/>
          </p:cNvSpPr>
          <p:nvPr>
            <p:ph type="dt" sz="half" idx="10"/>
          </p:nvPr>
        </p:nvSpPr>
        <p:spPr>
          <a:xfrm>
            <a:off x="6745288" y="5956300"/>
            <a:ext cx="947737" cy="365125"/>
          </a:xfrm>
        </p:spPr>
        <p:txBody>
          <a:bodyPr/>
          <a:lstStyle>
            <a:lvl1pPr>
              <a:defRPr smtClean="0">
                <a:solidFill>
                  <a:schemeClr val="accent1">
                    <a:lumMod val="75000"/>
                    <a:lumOff val="25000"/>
                  </a:schemeClr>
                </a:solidFill>
              </a:defRPr>
            </a:lvl1pPr>
          </a:lstStyle>
          <a:p>
            <a:pPr>
              <a:defRPr/>
            </a:pPr>
            <a:fld id="{E6AF48BA-ADA8-4549-A298-B1BCC6C08013}" type="datetime1">
              <a:rPr lang="el-GR"/>
              <a:pPr>
                <a:defRPr/>
              </a:pPr>
              <a:t>4/9/2019</a:t>
            </a:fld>
            <a:endParaRPr lang="el-GR"/>
          </a:p>
        </p:txBody>
      </p:sp>
      <p:sp>
        <p:nvSpPr>
          <p:cNvPr id="6" name="Footer Placeholder 4">
            <a:extLst>
              <a:ext uri="{FF2B5EF4-FFF2-40B4-BE49-F238E27FC236}">
                <a16:creationId xmlns:a16="http://schemas.microsoft.com/office/drawing/2014/main" id="{93701524-5D80-4A64-B841-2888F22C0902}"/>
              </a:ext>
            </a:extLst>
          </p:cNvPr>
          <p:cNvSpPr>
            <a:spLocks noGrp="1"/>
          </p:cNvSpPr>
          <p:nvPr>
            <p:ph type="ftr" sz="quarter" idx="11"/>
          </p:nvPr>
        </p:nvSpPr>
        <p:spPr>
          <a:xfrm>
            <a:off x="581025" y="5951538"/>
            <a:ext cx="5922963" cy="365125"/>
          </a:xfrm>
        </p:spPr>
        <p:txBody>
          <a:bodyPr/>
          <a:lstStyle>
            <a:lvl1pPr>
              <a:defRPr/>
            </a:lvl1pPr>
          </a:lstStyle>
          <a:p>
            <a:pPr>
              <a:defRPr/>
            </a:pPr>
            <a:r>
              <a:rPr lang="en-GB"/>
              <a:t>(Event)</a:t>
            </a:r>
            <a:endParaRPr lang="el-GR"/>
          </a:p>
        </p:txBody>
      </p:sp>
      <p:sp>
        <p:nvSpPr>
          <p:cNvPr id="7" name="Slide Number Placeholder 5">
            <a:extLst>
              <a:ext uri="{FF2B5EF4-FFF2-40B4-BE49-F238E27FC236}">
                <a16:creationId xmlns:a16="http://schemas.microsoft.com/office/drawing/2014/main" id="{69D1E4BF-99C6-4CB8-AF1F-91033EDFBCB8}"/>
              </a:ext>
            </a:extLst>
          </p:cNvPr>
          <p:cNvSpPr>
            <a:spLocks noGrp="1"/>
          </p:cNvSpPr>
          <p:nvPr>
            <p:ph type="sldNum" sz="quarter" idx="12"/>
          </p:nvPr>
        </p:nvSpPr>
        <p:spPr/>
        <p:txBody>
          <a:bodyPr/>
          <a:lstStyle>
            <a:lvl1pPr>
              <a:defRPr smtClean="0">
                <a:solidFill>
                  <a:schemeClr val="accent1">
                    <a:lumMod val="75000"/>
                    <a:lumOff val="25000"/>
                  </a:schemeClr>
                </a:solidFill>
              </a:defRPr>
            </a:lvl1pPr>
          </a:lstStyle>
          <a:p>
            <a:pPr>
              <a:defRPr/>
            </a:pPr>
            <a:fld id="{01C0A98B-831E-4ECB-9F1B-DECD811EF961}" type="slidenum">
              <a:rPr lang="el-GR" altLang="el-GR"/>
              <a:pPr>
                <a:defRPr/>
              </a:pPr>
              <a:t>‹#›</a:t>
            </a:fld>
            <a:endParaRPr lang="el-GR" altLang="el-GR"/>
          </a:p>
        </p:txBody>
      </p:sp>
    </p:spTree>
    <p:extLst>
      <p:ext uri="{BB962C8B-B14F-4D97-AF65-F5344CB8AC3E}">
        <p14:creationId xmlns:p14="http://schemas.microsoft.com/office/powerpoint/2010/main" val="1995929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4" name="Rectangle 6">
            <a:extLst>
              <a:ext uri="{FF2B5EF4-FFF2-40B4-BE49-F238E27FC236}">
                <a16:creationId xmlns:a16="http://schemas.microsoft.com/office/drawing/2014/main" id="{73A704FE-FFDC-4DB6-B91E-33D63F4B6553}"/>
              </a:ext>
            </a:extLst>
          </p:cNvPr>
          <p:cNvSpPr>
            <a:spLocks noChangeAspect="1"/>
          </p:cNvSpPr>
          <p:nvPr/>
        </p:nvSpPr>
        <p:spPr>
          <a:xfrm>
            <a:off x="468313" y="600075"/>
            <a:ext cx="8237537" cy="66833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5" name="TextBox 12">
            <a:extLst>
              <a:ext uri="{FF2B5EF4-FFF2-40B4-BE49-F238E27FC236}">
                <a16:creationId xmlns:a16="http://schemas.microsoft.com/office/drawing/2014/main" id="{E5E67390-87C7-4B3A-AE73-728F21B47951}"/>
              </a:ext>
            </a:extLst>
          </p:cNvPr>
          <p:cNvSpPr txBox="1">
            <a:spLocks noChangeArrowheads="1"/>
          </p:cNvSpPr>
          <p:nvPr userDrawn="1"/>
        </p:nvSpPr>
        <p:spPr bwMode="auto">
          <a:xfrm>
            <a:off x="7289800" y="5949950"/>
            <a:ext cx="1441450" cy="6461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Lucida Sans Unicode" panose="020B0602030504020204" pitchFamily="34" charset="0"/>
                <a:cs typeface="Arial" panose="020B0604020202020204" pitchFamily="34" charset="0"/>
              </a:defRPr>
            </a:lvl1pPr>
            <a:lvl2pPr marL="742950" indent="-285750">
              <a:defRPr>
                <a:solidFill>
                  <a:schemeClr val="tx1"/>
                </a:solidFill>
                <a:latin typeface="Lucida Sans Unicode" panose="020B0602030504020204" pitchFamily="34" charset="0"/>
                <a:cs typeface="Arial" panose="020B0604020202020204" pitchFamily="34" charset="0"/>
              </a:defRPr>
            </a:lvl2pPr>
            <a:lvl3pPr marL="1143000" indent="-228600">
              <a:defRPr>
                <a:solidFill>
                  <a:schemeClr val="tx1"/>
                </a:solidFill>
                <a:latin typeface="Lucida Sans Unicode" panose="020B0602030504020204" pitchFamily="34" charset="0"/>
                <a:cs typeface="Arial" panose="020B0604020202020204" pitchFamily="34" charset="0"/>
              </a:defRPr>
            </a:lvl3pPr>
            <a:lvl4pPr marL="1600200" indent="-228600">
              <a:defRPr>
                <a:solidFill>
                  <a:schemeClr val="tx1"/>
                </a:solidFill>
                <a:latin typeface="Lucida Sans Unicode" panose="020B0602030504020204" pitchFamily="34" charset="0"/>
                <a:cs typeface="Arial" panose="020B0604020202020204" pitchFamily="34" charset="0"/>
              </a:defRPr>
            </a:lvl4pPr>
            <a:lvl5pPr marL="2057400" indent="-228600">
              <a:defRPr>
                <a:solidFill>
                  <a:schemeClr val="tx1"/>
                </a:solidFill>
                <a:latin typeface="Lucida Sans Unicode" panose="020B06020305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9pPr>
          </a:lstStyle>
          <a:p>
            <a:pPr eaLnBrk="1" hangingPunct="1"/>
            <a:r>
              <a:rPr lang="en-GB" altLang="en-CY"/>
              <a:t>[Logo of partner]</a:t>
            </a:r>
          </a:p>
        </p:txBody>
      </p:sp>
      <p:sp>
        <p:nvSpPr>
          <p:cNvPr id="2" name="Title 1"/>
          <p:cNvSpPr>
            <a:spLocks noGrp="1"/>
          </p:cNvSpPr>
          <p:nvPr>
            <p:ph type="title"/>
          </p:nvPr>
        </p:nvSpPr>
        <p:spPr>
          <a:xfrm>
            <a:off x="581192" y="679602"/>
            <a:ext cx="7989752" cy="509278"/>
          </a:xfrm>
        </p:spPr>
        <p:txBody>
          <a:bodyPr/>
          <a:lstStyle/>
          <a:p>
            <a:r>
              <a:rPr lang="el-GR"/>
              <a:t>Στυλ κύριου τίτλου</a:t>
            </a:r>
            <a:endParaRPr lang="en-US" dirty="0"/>
          </a:p>
        </p:txBody>
      </p:sp>
      <p:sp>
        <p:nvSpPr>
          <p:cNvPr id="3" name="Content Placeholder 2"/>
          <p:cNvSpPr>
            <a:spLocks noGrp="1"/>
          </p:cNvSpPr>
          <p:nvPr>
            <p:ph idx="1"/>
          </p:nvPr>
        </p:nvSpPr>
        <p:spPr>
          <a:xfrm>
            <a:off x="581192" y="2228003"/>
            <a:ext cx="7989752" cy="3630795"/>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Tree>
    <p:extLst>
      <p:ext uri="{BB962C8B-B14F-4D97-AF65-F5344CB8AC3E}">
        <p14:creationId xmlns:p14="http://schemas.microsoft.com/office/powerpoint/2010/main" val="3533405482"/>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4" name="Rectangle 7">
            <a:extLst>
              <a:ext uri="{FF2B5EF4-FFF2-40B4-BE49-F238E27FC236}">
                <a16:creationId xmlns:a16="http://schemas.microsoft.com/office/drawing/2014/main" id="{FA753C4C-4C22-4B8C-B71C-B76F3A0868D6}"/>
              </a:ext>
            </a:extLst>
          </p:cNvPr>
          <p:cNvSpPr>
            <a:spLocks noChangeAspect="1"/>
          </p:cNvSpPr>
          <p:nvPr/>
        </p:nvSpPr>
        <p:spPr>
          <a:xfrm>
            <a:off x="452438" y="5141913"/>
            <a:ext cx="8239125" cy="125888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36573"/>
            <a:ext cx="7989751" cy="1504844"/>
          </a:xfrm>
        </p:spPr>
        <p:txBody>
          <a:bodyPr/>
          <a:lstStyle>
            <a:lvl1pPr algn="l">
              <a:defRPr sz="3600" b="0" cap="all">
                <a:solidFill>
                  <a:schemeClr val="accent1"/>
                </a:solidFill>
              </a:defRPr>
            </a:lvl1pPr>
          </a:lstStyle>
          <a:p>
            <a:r>
              <a:rPr lang="el-GR"/>
              <a:t>Στυλ κύριου τίτλου</a:t>
            </a:r>
            <a:endParaRPr lang="en-US" dirty="0"/>
          </a:p>
        </p:txBody>
      </p:sp>
      <p:sp>
        <p:nvSpPr>
          <p:cNvPr id="3" name="Text Placeholder 2"/>
          <p:cNvSpPr>
            <a:spLocks noGrp="1"/>
          </p:cNvSpPr>
          <p:nvPr>
            <p:ph type="body" idx="1"/>
          </p:nvPr>
        </p:nvSpPr>
        <p:spPr>
          <a:xfrm>
            <a:off x="581193" y="4541417"/>
            <a:ext cx="7989751"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υποδείγματος κειμένου</a:t>
            </a:r>
          </a:p>
        </p:txBody>
      </p:sp>
      <p:sp>
        <p:nvSpPr>
          <p:cNvPr id="5" name="Date Placeholder 3">
            <a:extLst>
              <a:ext uri="{FF2B5EF4-FFF2-40B4-BE49-F238E27FC236}">
                <a16:creationId xmlns:a16="http://schemas.microsoft.com/office/drawing/2014/main" id="{DB33C941-3B52-4972-B540-24146E61A938}"/>
              </a:ext>
            </a:extLst>
          </p:cNvPr>
          <p:cNvSpPr>
            <a:spLocks noGrp="1"/>
          </p:cNvSpPr>
          <p:nvPr>
            <p:ph type="dt" sz="half" idx="10"/>
          </p:nvPr>
        </p:nvSpPr>
        <p:spPr/>
        <p:txBody>
          <a:bodyPr/>
          <a:lstStyle>
            <a:lvl1pPr>
              <a:defRPr smtClean="0">
                <a:solidFill>
                  <a:schemeClr val="accent1">
                    <a:lumMod val="75000"/>
                    <a:lumOff val="25000"/>
                  </a:schemeClr>
                </a:solidFill>
              </a:defRPr>
            </a:lvl1pPr>
          </a:lstStyle>
          <a:p>
            <a:pPr>
              <a:defRPr/>
            </a:pPr>
            <a:fld id="{B3E9F2DE-945F-423D-8A7D-0E74B3860CE0}" type="datetime1">
              <a:rPr lang="el-GR"/>
              <a:pPr>
                <a:defRPr/>
              </a:pPr>
              <a:t>4/9/2019</a:t>
            </a:fld>
            <a:endParaRPr lang="el-GR"/>
          </a:p>
        </p:txBody>
      </p:sp>
      <p:sp>
        <p:nvSpPr>
          <p:cNvPr id="6" name="Footer Placeholder 4">
            <a:extLst>
              <a:ext uri="{FF2B5EF4-FFF2-40B4-BE49-F238E27FC236}">
                <a16:creationId xmlns:a16="http://schemas.microsoft.com/office/drawing/2014/main" id="{4678EB85-54A5-4E2A-953B-452B6DEAF755}"/>
              </a:ext>
            </a:extLst>
          </p:cNvPr>
          <p:cNvSpPr>
            <a:spLocks noGrp="1"/>
          </p:cNvSpPr>
          <p:nvPr>
            <p:ph type="ftr" sz="quarter" idx="11"/>
          </p:nvPr>
        </p:nvSpPr>
        <p:spPr/>
        <p:txBody>
          <a:bodyPr/>
          <a:lstStyle>
            <a:lvl1pPr>
              <a:defRPr smtClean="0">
                <a:solidFill>
                  <a:schemeClr val="accent1">
                    <a:lumMod val="75000"/>
                    <a:lumOff val="25000"/>
                  </a:schemeClr>
                </a:solidFill>
              </a:defRPr>
            </a:lvl1pPr>
          </a:lstStyle>
          <a:p>
            <a:pPr>
              <a:defRPr/>
            </a:pPr>
            <a:r>
              <a:rPr lang="en-GB"/>
              <a:t>(Event)</a:t>
            </a:r>
            <a:endParaRPr lang="el-GR"/>
          </a:p>
        </p:txBody>
      </p:sp>
      <p:sp>
        <p:nvSpPr>
          <p:cNvPr id="7" name="Slide Number Placeholder 5">
            <a:extLst>
              <a:ext uri="{FF2B5EF4-FFF2-40B4-BE49-F238E27FC236}">
                <a16:creationId xmlns:a16="http://schemas.microsoft.com/office/drawing/2014/main" id="{2E33367F-3A65-4DD0-AA7A-72BCD6C17789}"/>
              </a:ext>
            </a:extLst>
          </p:cNvPr>
          <p:cNvSpPr>
            <a:spLocks noGrp="1"/>
          </p:cNvSpPr>
          <p:nvPr>
            <p:ph type="sldNum" sz="quarter" idx="12"/>
          </p:nvPr>
        </p:nvSpPr>
        <p:spPr/>
        <p:txBody>
          <a:bodyPr/>
          <a:lstStyle>
            <a:lvl1pPr>
              <a:defRPr smtClean="0">
                <a:solidFill>
                  <a:schemeClr val="accent1">
                    <a:lumMod val="75000"/>
                    <a:lumOff val="25000"/>
                  </a:schemeClr>
                </a:solidFill>
              </a:defRPr>
            </a:lvl1pPr>
          </a:lstStyle>
          <a:p>
            <a:pPr>
              <a:defRPr/>
            </a:pPr>
            <a:fld id="{432B7635-FE7D-47A4-967B-935158A7A05D}" type="slidenum">
              <a:rPr lang="el-GR" altLang="el-GR"/>
              <a:pPr>
                <a:defRPr/>
              </a:pPr>
              <a:t>‹#›</a:t>
            </a:fld>
            <a:endParaRPr lang="el-GR" altLang="el-GR"/>
          </a:p>
        </p:txBody>
      </p:sp>
    </p:spTree>
    <p:extLst>
      <p:ext uri="{BB962C8B-B14F-4D97-AF65-F5344CB8AC3E}">
        <p14:creationId xmlns:p14="http://schemas.microsoft.com/office/powerpoint/2010/main" val="595740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CF08371-CACA-4B08-BEB0-A6FDC2EEF621}"/>
              </a:ext>
            </a:extLst>
          </p:cNvPr>
          <p:cNvSpPr>
            <a:spLocks noChangeAspect="1"/>
          </p:cNvSpPr>
          <p:nvPr/>
        </p:nvSpPr>
        <p:spPr>
          <a:xfrm>
            <a:off x="447675" y="600075"/>
            <a:ext cx="8239125" cy="66833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sz="half" idx="1"/>
          </p:nvPr>
        </p:nvSpPr>
        <p:spPr>
          <a:xfrm>
            <a:off x="581192" y="2228002"/>
            <a:ext cx="3899527" cy="3633047"/>
          </a:xfrm>
        </p:spPr>
        <p:txBody>
          <a:bodyPr>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4663282" y="2228003"/>
            <a:ext cx="3907662" cy="3633047"/>
          </a:xfrm>
        </p:spPr>
        <p:txBody>
          <a:bodyPr>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6" name="Date Placeholder 4">
            <a:extLst>
              <a:ext uri="{FF2B5EF4-FFF2-40B4-BE49-F238E27FC236}">
                <a16:creationId xmlns:a16="http://schemas.microsoft.com/office/drawing/2014/main" id="{6DFAED1A-F485-418E-BFD7-C3FB481ECFBD}"/>
              </a:ext>
            </a:extLst>
          </p:cNvPr>
          <p:cNvSpPr>
            <a:spLocks noGrp="1"/>
          </p:cNvSpPr>
          <p:nvPr>
            <p:ph type="dt" sz="half" idx="10"/>
          </p:nvPr>
        </p:nvSpPr>
        <p:spPr/>
        <p:txBody>
          <a:bodyPr/>
          <a:lstStyle>
            <a:lvl1pPr>
              <a:defRPr/>
            </a:lvl1pPr>
          </a:lstStyle>
          <a:p>
            <a:pPr>
              <a:defRPr/>
            </a:pPr>
            <a:fld id="{58D329A6-D757-4CA2-A32D-957A7BFA3447}" type="datetime1">
              <a:rPr lang="el-GR"/>
              <a:pPr>
                <a:defRPr/>
              </a:pPr>
              <a:t>4/9/2019</a:t>
            </a:fld>
            <a:endParaRPr lang="el-GR"/>
          </a:p>
        </p:txBody>
      </p:sp>
      <p:sp>
        <p:nvSpPr>
          <p:cNvPr id="7" name="Footer Placeholder 5">
            <a:extLst>
              <a:ext uri="{FF2B5EF4-FFF2-40B4-BE49-F238E27FC236}">
                <a16:creationId xmlns:a16="http://schemas.microsoft.com/office/drawing/2014/main" id="{E43620A0-2E42-4255-8826-76CDA3B44069}"/>
              </a:ext>
            </a:extLst>
          </p:cNvPr>
          <p:cNvSpPr>
            <a:spLocks noGrp="1"/>
          </p:cNvSpPr>
          <p:nvPr>
            <p:ph type="ftr" sz="quarter" idx="11"/>
          </p:nvPr>
        </p:nvSpPr>
        <p:spPr/>
        <p:txBody>
          <a:bodyPr/>
          <a:lstStyle>
            <a:lvl1pPr>
              <a:defRPr/>
            </a:lvl1pPr>
          </a:lstStyle>
          <a:p>
            <a:pPr>
              <a:defRPr/>
            </a:pPr>
            <a:r>
              <a:rPr lang="en-GB"/>
              <a:t>(Event)</a:t>
            </a:r>
            <a:endParaRPr lang="el-GR"/>
          </a:p>
        </p:txBody>
      </p:sp>
      <p:sp>
        <p:nvSpPr>
          <p:cNvPr id="8" name="Slide Number Placeholder 6">
            <a:extLst>
              <a:ext uri="{FF2B5EF4-FFF2-40B4-BE49-F238E27FC236}">
                <a16:creationId xmlns:a16="http://schemas.microsoft.com/office/drawing/2014/main" id="{02E789DB-D643-4EC0-89F9-F57959B92BE9}"/>
              </a:ext>
            </a:extLst>
          </p:cNvPr>
          <p:cNvSpPr>
            <a:spLocks noGrp="1"/>
          </p:cNvSpPr>
          <p:nvPr>
            <p:ph type="sldNum" sz="quarter" idx="12"/>
          </p:nvPr>
        </p:nvSpPr>
        <p:spPr/>
        <p:txBody>
          <a:bodyPr/>
          <a:lstStyle>
            <a:lvl1pPr>
              <a:defRPr/>
            </a:lvl1pPr>
          </a:lstStyle>
          <a:p>
            <a:pPr>
              <a:defRPr/>
            </a:pPr>
            <a:fld id="{9FEC51A8-8DBB-4FC3-A8B3-8ACB2C506522}" type="slidenum">
              <a:rPr lang="el-GR" altLang="el-GR"/>
              <a:pPr>
                <a:defRPr/>
              </a:pPr>
              <a:t>‹#›</a:t>
            </a:fld>
            <a:endParaRPr lang="el-GR" altLang="el-GR"/>
          </a:p>
        </p:txBody>
      </p:sp>
    </p:spTree>
    <p:extLst>
      <p:ext uri="{BB962C8B-B14F-4D97-AF65-F5344CB8AC3E}">
        <p14:creationId xmlns:p14="http://schemas.microsoft.com/office/powerpoint/2010/main" val="1776373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7" name="Rectangle 9">
            <a:extLst>
              <a:ext uri="{FF2B5EF4-FFF2-40B4-BE49-F238E27FC236}">
                <a16:creationId xmlns:a16="http://schemas.microsoft.com/office/drawing/2014/main" id="{728414CD-2C9F-4F6D-9218-23CC2D3ABB06}"/>
              </a:ext>
            </a:extLst>
          </p:cNvPr>
          <p:cNvSpPr>
            <a:spLocks noChangeAspect="1"/>
          </p:cNvSpPr>
          <p:nvPr/>
        </p:nvSpPr>
        <p:spPr>
          <a:xfrm>
            <a:off x="447675" y="600075"/>
            <a:ext cx="8239125" cy="74136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l-GR"/>
              <a:t>Στυλ κύριου τίτλου</a:t>
            </a:r>
            <a:endParaRPr lang="en-US" dirty="0"/>
          </a:p>
        </p:txBody>
      </p:sp>
      <p:sp>
        <p:nvSpPr>
          <p:cNvPr id="3" name="Text Placeholder 2"/>
          <p:cNvSpPr>
            <a:spLocks noGrp="1"/>
          </p:cNvSpPr>
          <p:nvPr>
            <p:ph type="body" idx="1"/>
          </p:nvPr>
        </p:nvSpPr>
        <p:spPr>
          <a:xfrm>
            <a:off x="887219" y="2228003"/>
            <a:ext cx="3593500"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Content Placeholder 3"/>
          <p:cNvSpPr>
            <a:spLocks noGrp="1"/>
          </p:cNvSpPr>
          <p:nvPr>
            <p:ph sz="half" idx="2"/>
          </p:nvPr>
        </p:nvSpPr>
        <p:spPr>
          <a:xfrm>
            <a:off x="581192" y="2926051"/>
            <a:ext cx="3899527" cy="2934999"/>
          </a:xfrm>
        </p:spPr>
        <p:txBody>
          <a:bodyPr anchor="t">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4969308" y="2228003"/>
            <a:ext cx="3601635" cy="576262"/>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Content Placeholder 5"/>
          <p:cNvSpPr>
            <a:spLocks noGrp="1"/>
          </p:cNvSpPr>
          <p:nvPr>
            <p:ph sz="quarter" idx="4"/>
          </p:nvPr>
        </p:nvSpPr>
        <p:spPr>
          <a:xfrm>
            <a:off x="4663282" y="2926051"/>
            <a:ext cx="3907662" cy="2934999"/>
          </a:xfrm>
        </p:spPr>
        <p:txBody>
          <a:bodyPr anchor="t">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8" name="Date Placeholder 6">
            <a:extLst>
              <a:ext uri="{FF2B5EF4-FFF2-40B4-BE49-F238E27FC236}">
                <a16:creationId xmlns:a16="http://schemas.microsoft.com/office/drawing/2014/main" id="{BC189855-B4B9-4C97-BB23-362908E0ABBF}"/>
              </a:ext>
            </a:extLst>
          </p:cNvPr>
          <p:cNvSpPr>
            <a:spLocks noGrp="1"/>
          </p:cNvSpPr>
          <p:nvPr>
            <p:ph type="dt" sz="half" idx="10"/>
          </p:nvPr>
        </p:nvSpPr>
        <p:spPr/>
        <p:txBody>
          <a:bodyPr/>
          <a:lstStyle>
            <a:lvl1pPr>
              <a:defRPr/>
            </a:lvl1pPr>
          </a:lstStyle>
          <a:p>
            <a:pPr>
              <a:defRPr/>
            </a:pPr>
            <a:fld id="{3EA22E64-B984-4BE3-93C1-C06C3D8CA220}" type="datetime1">
              <a:rPr lang="el-GR"/>
              <a:pPr>
                <a:defRPr/>
              </a:pPr>
              <a:t>4/9/2019</a:t>
            </a:fld>
            <a:endParaRPr lang="el-GR"/>
          </a:p>
        </p:txBody>
      </p:sp>
      <p:sp>
        <p:nvSpPr>
          <p:cNvPr id="9" name="Footer Placeholder 7">
            <a:extLst>
              <a:ext uri="{FF2B5EF4-FFF2-40B4-BE49-F238E27FC236}">
                <a16:creationId xmlns:a16="http://schemas.microsoft.com/office/drawing/2014/main" id="{AE0E17EE-129A-4C55-9A45-965B71EFF6BA}"/>
              </a:ext>
            </a:extLst>
          </p:cNvPr>
          <p:cNvSpPr>
            <a:spLocks noGrp="1"/>
          </p:cNvSpPr>
          <p:nvPr>
            <p:ph type="ftr" sz="quarter" idx="11"/>
          </p:nvPr>
        </p:nvSpPr>
        <p:spPr/>
        <p:txBody>
          <a:bodyPr/>
          <a:lstStyle>
            <a:lvl1pPr>
              <a:defRPr/>
            </a:lvl1pPr>
          </a:lstStyle>
          <a:p>
            <a:pPr>
              <a:defRPr/>
            </a:pPr>
            <a:r>
              <a:rPr lang="en-GB"/>
              <a:t>(Event)</a:t>
            </a:r>
            <a:endParaRPr lang="el-GR"/>
          </a:p>
        </p:txBody>
      </p:sp>
      <p:sp>
        <p:nvSpPr>
          <p:cNvPr id="10" name="Slide Number Placeholder 8">
            <a:extLst>
              <a:ext uri="{FF2B5EF4-FFF2-40B4-BE49-F238E27FC236}">
                <a16:creationId xmlns:a16="http://schemas.microsoft.com/office/drawing/2014/main" id="{0AC0DC05-D98E-4145-ABED-0C5D53E75AB8}"/>
              </a:ext>
            </a:extLst>
          </p:cNvPr>
          <p:cNvSpPr>
            <a:spLocks noGrp="1"/>
          </p:cNvSpPr>
          <p:nvPr>
            <p:ph type="sldNum" sz="quarter" idx="12"/>
          </p:nvPr>
        </p:nvSpPr>
        <p:spPr/>
        <p:txBody>
          <a:bodyPr/>
          <a:lstStyle>
            <a:lvl1pPr>
              <a:defRPr/>
            </a:lvl1pPr>
          </a:lstStyle>
          <a:p>
            <a:pPr>
              <a:defRPr/>
            </a:pPr>
            <a:fld id="{DCF076AE-DAB6-4E2E-BF58-7DE19C1BA4A7}" type="slidenum">
              <a:rPr lang="el-GR" altLang="el-GR"/>
              <a:pPr>
                <a:defRPr/>
              </a:pPr>
              <a:t>‹#›</a:t>
            </a:fld>
            <a:endParaRPr lang="el-GR" altLang="el-GR"/>
          </a:p>
        </p:txBody>
      </p:sp>
    </p:spTree>
    <p:extLst>
      <p:ext uri="{BB962C8B-B14F-4D97-AF65-F5344CB8AC3E}">
        <p14:creationId xmlns:p14="http://schemas.microsoft.com/office/powerpoint/2010/main" val="2826741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3" name="Rectangle 5">
            <a:extLst>
              <a:ext uri="{FF2B5EF4-FFF2-40B4-BE49-F238E27FC236}">
                <a16:creationId xmlns:a16="http://schemas.microsoft.com/office/drawing/2014/main" id="{6AB932A5-8771-4E26-A167-4D9B2C3BA409}"/>
              </a:ext>
            </a:extLst>
          </p:cNvPr>
          <p:cNvSpPr>
            <a:spLocks noChangeAspect="1"/>
          </p:cNvSpPr>
          <p:nvPr/>
        </p:nvSpPr>
        <p:spPr>
          <a:xfrm>
            <a:off x="447675" y="600075"/>
            <a:ext cx="8239125" cy="66833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l-GR"/>
              <a:t>Στυλ κύριου τίτλου</a:t>
            </a:r>
            <a:endParaRPr lang="en-US" dirty="0"/>
          </a:p>
        </p:txBody>
      </p:sp>
      <p:sp>
        <p:nvSpPr>
          <p:cNvPr id="4" name="Date Placeholder 2">
            <a:extLst>
              <a:ext uri="{FF2B5EF4-FFF2-40B4-BE49-F238E27FC236}">
                <a16:creationId xmlns:a16="http://schemas.microsoft.com/office/drawing/2014/main" id="{93426959-0766-4A18-B4E4-9D5C7F97E987}"/>
              </a:ext>
            </a:extLst>
          </p:cNvPr>
          <p:cNvSpPr>
            <a:spLocks noGrp="1"/>
          </p:cNvSpPr>
          <p:nvPr>
            <p:ph type="dt" sz="half" idx="10"/>
          </p:nvPr>
        </p:nvSpPr>
        <p:spPr/>
        <p:txBody>
          <a:bodyPr/>
          <a:lstStyle>
            <a:lvl1pPr>
              <a:defRPr/>
            </a:lvl1pPr>
          </a:lstStyle>
          <a:p>
            <a:pPr>
              <a:defRPr/>
            </a:pPr>
            <a:fld id="{86B12500-8C05-4C2F-AFC3-2B22ED567804}" type="datetime1">
              <a:rPr lang="el-GR"/>
              <a:pPr>
                <a:defRPr/>
              </a:pPr>
              <a:t>4/9/2019</a:t>
            </a:fld>
            <a:endParaRPr lang="el-GR"/>
          </a:p>
        </p:txBody>
      </p:sp>
      <p:sp>
        <p:nvSpPr>
          <p:cNvPr id="5" name="Footer Placeholder 3">
            <a:extLst>
              <a:ext uri="{FF2B5EF4-FFF2-40B4-BE49-F238E27FC236}">
                <a16:creationId xmlns:a16="http://schemas.microsoft.com/office/drawing/2014/main" id="{03D6DD39-596F-449A-A2C3-7E0FE3C01192}"/>
              </a:ext>
            </a:extLst>
          </p:cNvPr>
          <p:cNvSpPr>
            <a:spLocks noGrp="1"/>
          </p:cNvSpPr>
          <p:nvPr>
            <p:ph type="ftr" sz="quarter" idx="11"/>
          </p:nvPr>
        </p:nvSpPr>
        <p:spPr/>
        <p:txBody>
          <a:bodyPr/>
          <a:lstStyle>
            <a:lvl1pPr>
              <a:defRPr/>
            </a:lvl1pPr>
          </a:lstStyle>
          <a:p>
            <a:pPr>
              <a:defRPr/>
            </a:pPr>
            <a:r>
              <a:rPr lang="en-GB"/>
              <a:t>(Event)</a:t>
            </a:r>
            <a:endParaRPr lang="el-GR"/>
          </a:p>
        </p:txBody>
      </p:sp>
      <p:sp>
        <p:nvSpPr>
          <p:cNvPr id="6" name="Slide Number Placeholder 4">
            <a:extLst>
              <a:ext uri="{FF2B5EF4-FFF2-40B4-BE49-F238E27FC236}">
                <a16:creationId xmlns:a16="http://schemas.microsoft.com/office/drawing/2014/main" id="{A5DC7048-69E4-4BB6-9168-BF99C2287721}"/>
              </a:ext>
            </a:extLst>
          </p:cNvPr>
          <p:cNvSpPr>
            <a:spLocks noGrp="1"/>
          </p:cNvSpPr>
          <p:nvPr>
            <p:ph type="sldNum" sz="quarter" idx="12"/>
          </p:nvPr>
        </p:nvSpPr>
        <p:spPr/>
        <p:txBody>
          <a:bodyPr/>
          <a:lstStyle>
            <a:lvl1pPr>
              <a:defRPr/>
            </a:lvl1pPr>
          </a:lstStyle>
          <a:p>
            <a:pPr>
              <a:defRPr/>
            </a:pPr>
            <a:fld id="{6EC67F20-3744-4191-9B1F-961BA48F6E0B}" type="slidenum">
              <a:rPr lang="el-GR" altLang="el-GR"/>
              <a:pPr>
                <a:defRPr/>
              </a:pPr>
              <a:t>‹#›</a:t>
            </a:fld>
            <a:endParaRPr lang="el-GR" altLang="el-GR"/>
          </a:p>
        </p:txBody>
      </p:sp>
    </p:spTree>
    <p:extLst>
      <p:ext uri="{BB962C8B-B14F-4D97-AF65-F5344CB8AC3E}">
        <p14:creationId xmlns:p14="http://schemas.microsoft.com/office/powerpoint/2010/main" val="3721626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AB0EC61D-05C1-48D5-9498-90CC3D2175B0}"/>
              </a:ext>
            </a:extLst>
          </p:cNvPr>
          <p:cNvSpPr>
            <a:spLocks noGrp="1"/>
          </p:cNvSpPr>
          <p:nvPr>
            <p:ph type="dt" sz="half" idx="10"/>
          </p:nvPr>
        </p:nvSpPr>
        <p:spPr/>
        <p:txBody>
          <a:bodyPr/>
          <a:lstStyle>
            <a:lvl1pPr>
              <a:defRPr/>
            </a:lvl1pPr>
          </a:lstStyle>
          <a:p>
            <a:pPr>
              <a:defRPr/>
            </a:pPr>
            <a:fld id="{6E79CF50-B302-4D6E-AEEE-C0478F605B41}" type="datetime1">
              <a:rPr lang="el-GR"/>
              <a:pPr>
                <a:defRPr/>
              </a:pPr>
              <a:t>4/9/2019</a:t>
            </a:fld>
            <a:endParaRPr lang="el-GR"/>
          </a:p>
        </p:txBody>
      </p:sp>
      <p:sp>
        <p:nvSpPr>
          <p:cNvPr id="3" name="Footer Placeholder 4">
            <a:extLst>
              <a:ext uri="{FF2B5EF4-FFF2-40B4-BE49-F238E27FC236}">
                <a16:creationId xmlns:a16="http://schemas.microsoft.com/office/drawing/2014/main" id="{74A3B4BD-0429-457A-9EFE-BF90524237B7}"/>
              </a:ext>
            </a:extLst>
          </p:cNvPr>
          <p:cNvSpPr>
            <a:spLocks noGrp="1"/>
          </p:cNvSpPr>
          <p:nvPr>
            <p:ph type="ftr" sz="quarter" idx="11"/>
          </p:nvPr>
        </p:nvSpPr>
        <p:spPr/>
        <p:txBody>
          <a:bodyPr/>
          <a:lstStyle>
            <a:lvl1pPr>
              <a:defRPr/>
            </a:lvl1pPr>
          </a:lstStyle>
          <a:p>
            <a:pPr>
              <a:defRPr/>
            </a:pPr>
            <a:r>
              <a:rPr lang="en-GB"/>
              <a:t>(Event)</a:t>
            </a:r>
            <a:endParaRPr lang="el-GR"/>
          </a:p>
        </p:txBody>
      </p:sp>
      <p:sp>
        <p:nvSpPr>
          <p:cNvPr id="4" name="Slide Number Placeholder 5">
            <a:extLst>
              <a:ext uri="{FF2B5EF4-FFF2-40B4-BE49-F238E27FC236}">
                <a16:creationId xmlns:a16="http://schemas.microsoft.com/office/drawing/2014/main" id="{4BBDD4D4-AF9D-4BD3-8305-14210844A744}"/>
              </a:ext>
            </a:extLst>
          </p:cNvPr>
          <p:cNvSpPr>
            <a:spLocks noGrp="1"/>
          </p:cNvSpPr>
          <p:nvPr>
            <p:ph type="sldNum" sz="quarter" idx="12"/>
          </p:nvPr>
        </p:nvSpPr>
        <p:spPr/>
        <p:txBody>
          <a:bodyPr/>
          <a:lstStyle>
            <a:lvl1pPr>
              <a:defRPr/>
            </a:lvl1pPr>
          </a:lstStyle>
          <a:p>
            <a:pPr>
              <a:defRPr/>
            </a:pPr>
            <a:fld id="{F5807120-243A-40AF-BB6E-6A0870282796}" type="slidenum">
              <a:rPr lang="el-GR" altLang="el-GR"/>
              <a:pPr>
                <a:defRPr/>
              </a:pPr>
              <a:t>‹#›</a:t>
            </a:fld>
            <a:endParaRPr lang="el-GR" altLang="el-GR"/>
          </a:p>
        </p:txBody>
      </p:sp>
    </p:spTree>
    <p:extLst>
      <p:ext uri="{BB962C8B-B14F-4D97-AF65-F5344CB8AC3E}">
        <p14:creationId xmlns:p14="http://schemas.microsoft.com/office/powerpoint/2010/main" val="1676812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Περιεχόμενο με λεζάντα">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F2511C3E-0691-4A63-AA07-D0FCCCB72161}"/>
              </a:ext>
            </a:extLst>
          </p:cNvPr>
          <p:cNvSpPr>
            <a:spLocks noChangeAspect="1"/>
          </p:cNvSpPr>
          <p:nvPr/>
        </p:nvSpPr>
        <p:spPr>
          <a:xfrm>
            <a:off x="452438" y="5141913"/>
            <a:ext cx="8239125" cy="127476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pic>
        <p:nvPicPr>
          <p:cNvPr id="6" name="Picture 26" descr="ÎÏÎ¿ÏÎ­Î»ÎµÏÎ¼Î± ÎµÎ¹ÎºÏÎ½Î±Ï Î³Î¹Î± air pollution greece">
            <a:extLst>
              <a:ext uri="{FF2B5EF4-FFF2-40B4-BE49-F238E27FC236}">
                <a16:creationId xmlns:a16="http://schemas.microsoft.com/office/drawing/2014/main" id="{7D653A64-EC4E-4B88-B1FB-9663C01E093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t="33363" b="32735"/>
          <a:stretch>
            <a:fillRect/>
          </a:stretch>
        </p:blipFill>
        <p:spPr bwMode="auto">
          <a:xfrm>
            <a:off x="-15875" y="3043238"/>
            <a:ext cx="91757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81352" y="5262296"/>
            <a:ext cx="3536625" cy="689514"/>
          </a:xfrm>
        </p:spPr>
        <p:txBody>
          <a:bodyPr anchor="ctr"/>
          <a:lstStyle>
            <a:lvl1pPr algn="l">
              <a:defRPr sz="2000" b="0">
                <a:solidFill>
                  <a:schemeClr val="accent1">
                    <a:lumMod val="75000"/>
                    <a:lumOff val="25000"/>
                  </a:schemeClr>
                </a:solidFill>
              </a:defRPr>
            </a:lvl1pPr>
          </a:lstStyle>
          <a:p>
            <a:r>
              <a:rPr lang="el-GR"/>
              <a:t>Στυλ κύριου τίτλου</a:t>
            </a:r>
            <a:endParaRPr lang="en-US" dirty="0"/>
          </a:p>
        </p:txBody>
      </p:sp>
      <p:sp>
        <p:nvSpPr>
          <p:cNvPr id="4" name="Text Placeholder 3"/>
          <p:cNvSpPr>
            <a:spLocks noGrp="1"/>
          </p:cNvSpPr>
          <p:nvPr>
            <p:ph type="body" sz="half" idx="2"/>
          </p:nvPr>
        </p:nvSpPr>
        <p:spPr>
          <a:xfrm>
            <a:off x="4305617" y="5262295"/>
            <a:ext cx="4265327" cy="689515"/>
          </a:xfrm>
        </p:spPr>
        <p:txBody>
          <a:bodyP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υποδείγματος κειμένου</a:t>
            </a:r>
          </a:p>
        </p:txBody>
      </p:sp>
      <p:sp>
        <p:nvSpPr>
          <p:cNvPr id="7" name="Date Placeholder 4">
            <a:extLst>
              <a:ext uri="{FF2B5EF4-FFF2-40B4-BE49-F238E27FC236}">
                <a16:creationId xmlns:a16="http://schemas.microsoft.com/office/drawing/2014/main" id="{1E125511-2A1D-47F0-ABEB-A9933984045A}"/>
              </a:ext>
            </a:extLst>
          </p:cNvPr>
          <p:cNvSpPr>
            <a:spLocks noGrp="1"/>
          </p:cNvSpPr>
          <p:nvPr>
            <p:ph type="dt" sz="half" idx="10"/>
          </p:nvPr>
        </p:nvSpPr>
        <p:spPr/>
        <p:txBody>
          <a:bodyPr/>
          <a:lstStyle>
            <a:lvl1pPr>
              <a:defRPr smtClean="0">
                <a:solidFill>
                  <a:schemeClr val="accent1">
                    <a:lumMod val="75000"/>
                    <a:lumOff val="25000"/>
                  </a:schemeClr>
                </a:solidFill>
              </a:defRPr>
            </a:lvl1pPr>
          </a:lstStyle>
          <a:p>
            <a:pPr>
              <a:defRPr/>
            </a:pPr>
            <a:fld id="{B3AE629C-2845-4F38-AC91-9A71901CCC17}" type="datetime1">
              <a:rPr lang="el-GR"/>
              <a:pPr>
                <a:defRPr/>
              </a:pPr>
              <a:t>4/9/2019</a:t>
            </a:fld>
            <a:endParaRPr lang="el-GR"/>
          </a:p>
        </p:txBody>
      </p:sp>
      <p:sp>
        <p:nvSpPr>
          <p:cNvPr id="8" name="Footer Placeholder 5">
            <a:extLst>
              <a:ext uri="{FF2B5EF4-FFF2-40B4-BE49-F238E27FC236}">
                <a16:creationId xmlns:a16="http://schemas.microsoft.com/office/drawing/2014/main" id="{1EE26D3C-14F6-43DB-B12F-527B681A928C}"/>
              </a:ext>
            </a:extLst>
          </p:cNvPr>
          <p:cNvSpPr>
            <a:spLocks noGrp="1"/>
          </p:cNvSpPr>
          <p:nvPr>
            <p:ph type="ftr" sz="quarter" idx="11"/>
          </p:nvPr>
        </p:nvSpPr>
        <p:spPr/>
        <p:txBody>
          <a:bodyPr/>
          <a:lstStyle>
            <a:lvl1pPr>
              <a:defRPr smtClean="0">
                <a:solidFill>
                  <a:schemeClr val="accent1">
                    <a:lumMod val="75000"/>
                    <a:lumOff val="25000"/>
                  </a:schemeClr>
                </a:solidFill>
              </a:defRPr>
            </a:lvl1pPr>
          </a:lstStyle>
          <a:p>
            <a:pPr>
              <a:defRPr/>
            </a:pPr>
            <a:r>
              <a:rPr lang="en-GB"/>
              <a:t>(Event)</a:t>
            </a:r>
            <a:endParaRPr lang="el-GR"/>
          </a:p>
        </p:txBody>
      </p:sp>
      <p:sp>
        <p:nvSpPr>
          <p:cNvPr id="9" name="Slide Number Placeholder 6">
            <a:extLst>
              <a:ext uri="{FF2B5EF4-FFF2-40B4-BE49-F238E27FC236}">
                <a16:creationId xmlns:a16="http://schemas.microsoft.com/office/drawing/2014/main" id="{0A63E390-ED89-4403-B5D7-56324EF6D789}"/>
              </a:ext>
            </a:extLst>
          </p:cNvPr>
          <p:cNvSpPr>
            <a:spLocks noGrp="1"/>
          </p:cNvSpPr>
          <p:nvPr>
            <p:ph type="sldNum" sz="quarter" idx="12"/>
          </p:nvPr>
        </p:nvSpPr>
        <p:spPr/>
        <p:txBody>
          <a:bodyPr/>
          <a:lstStyle>
            <a:lvl1pPr>
              <a:defRPr smtClean="0">
                <a:solidFill>
                  <a:schemeClr val="accent1">
                    <a:lumMod val="75000"/>
                    <a:lumOff val="25000"/>
                  </a:schemeClr>
                </a:solidFill>
              </a:defRPr>
            </a:lvl1pPr>
          </a:lstStyle>
          <a:p>
            <a:pPr>
              <a:defRPr/>
            </a:pPr>
            <a:fld id="{BC5A5AF0-9D40-433C-9C55-49F9AA36513C}" type="slidenum">
              <a:rPr lang="el-GR" altLang="el-GR"/>
              <a:pPr>
                <a:defRPr/>
              </a:pPr>
              <a:t>‹#›</a:t>
            </a:fld>
            <a:endParaRPr lang="el-GR" altLang="el-GR"/>
          </a:p>
        </p:txBody>
      </p:sp>
    </p:spTree>
    <p:extLst>
      <p:ext uri="{BB962C8B-B14F-4D97-AF65-F5344CB8AC3E}">
        <p14:creationId xmlns:p14="http://schemas.microsoft.com/office/powerpoint/2010/main" val="1822933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581192" y="4693389"/>
            <a:ext cx="7989752" cy="566738"/>
          </a:xfrm>
        </p:spPr>
        <p:txBody>
          <a:bodyPr/>
          <a:lstStyle>
            <a:lvl1pPr algn="l">
              <a:defRPr sz="2400" b="0">
                <a:solidFill>
                  <a:schemeClr val="accent1"/>
                </a:solidFill>
              </a:defRPr>
            </a:lvl1pPr>
          </a:lstStyle>
          <a:p>
            <a:r>
              <a:rPr lang="el-GR"/>
              <a:t>Στυλ κύριου τίτλου</a:t>
            </a:r>
            <a:endParaRPr lang="en-US" dirty="0"/>
          </a:p>
        </p:txBody>
      </p:sp>
      <p:sp>
        <p:nvSpPr>
          <p:cNvPr id="3" name="Picture Placeholder 2"/>
          <p:cNvSpPr>
            <a:spLocks noGrp="1" noChangeAspect="1"/>
          </p:cNvSpPr>
          <p:nvPr>
            <p:ph type="pic" idx="1"/>
          </p:nvPr>
        </p:nvSpPr>
        <p:spPr>
          <a:xfrm>
            <a:off x="448093" y="599725"/>
            <a:ext cx="8238706" cy="3557252"/>
          </a:xfrm>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l-GR" noProof="0"/>
              <a:t>Κάντε κλικ στο εικονίδιο για να προσθέσετε εικόνα</a:t>
            </a:r>
            <a:endParaRPr lang="en-US" noProof="0" dirty="0"/>
          </a:p>
        </p:txBody>
      </p:sp>
      <p:sp>
        <p:nvSpPr>
          <p:cNvPr id="4" name="Text Placeholder 3"/>
          <p:cNvSpPr>
            <a:spLocks noGrp="1"/>
          </p:cNvSpPr>
          <p:nvPr>
            <p:ph type="body" sz="half" idx="2"/>
          </p:nvPr>
        </p:nvSpPr>
        <p:spPr>
          <a:xfrm>
            <a:off x="581192" y="5260126"/>
            <a:ext cx="7989752"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υποδείγματος κειμένου</a:t>
            </a:r>
          </a:p>
        </p:txBody>
      </p:sp>
      <p:sp>
        <p:nvSpPr>
          <p:cNvPr id="5" name="Date Placeholder 4">
            <a:extLst>
              <a:ext uri="{FF2B5EF4-FFF2-40B4-BE49-F238E27FC236}">
                <a16:creationId xmlns:a16="http://schemas.microsoft.com/office/drawing/2014/main" id="{36FF720C-19FA-4F96-80E9-20C2F088E94F}"/>
              </a:ext>
            </a:extLst>
          </p:cNvPr>
          <p:cNvSpPr>
            <a:spLocks noGrp="1"/>
          </p:cNvSpPr>
          <p:nvPr>
            <p:ph type="dt" sz="half" idx="10"/>
          </p:nvPr>
        </p:nvSpPr>
        <p:spPr/>
        <p:txBody>
          <a:bodyPr/>
          <a:lstStyle>
            <a:lvl1pPr>
              <a:defRPr/>
            </a:lvl1pPr>
          </a:lstStyle>
          <a:p>
            <a:pPr>
              <a:defRPr/>
            </a:pPr>
            <a:fld id="{8307A550-D79F-487A-89E2-92DC46A3DD94}" type="datetime1">
              <a:rPr lang="el-GR"/>
              <a:pPr>
                <a:defRPr/>
              </a:pPr>
              <a:t>4/9/2019</a:t>
            </a:fld>
            <a:endParaRPr lang="el-GR"/>
          </a:p>
        </p:txBody>
      </p:sp>
      <p:sp>
        <p:nvSpPr>
          <p:cNvPr id="6" name="Footer Placeholder 5">
            <a:extLst>
              <a:ext uri="{FF2B5EF4-FFF2-40B4-BE49-F238E27FC236}">
                <a16:creationId xmlns:a16="http://schemas.microsoft.com/office/drawing/2014/main" id="{615248D0-1E6A-4C3B-80C0-3629F2091B8D}"/>
              </a:ext>
            </a:extLst>
          </p:cNvPr>
          <p:cNvSpPr>
            <a:spLocks noGrp="1"/>
          </p:cNvSpPr>
          <p:nvPr>
            <p:ph type="ftr" sz="quarter" idx="11"/>
          </p:nvPr>
        </p:nvSpPr>
        <p:spPr/>
        <p:txBody>
          <a:bodyPr/>
          <a:lstStyle>
            <a:lvl1pPr>
              <a:defRPr dirty="0"/>
            </a:lvl1pPr>
          </a:lstStyle>
          <a:p>
            <a:pPr>
              <a:defRPr/>
            </a:pPr>
            <a:endParaRPr lang="en-US"/>
          </a:p>
        </p:txBody>
      </p:sp>
      <p:sp>
        <p:nvSpPr>
          <p:cNvPr id="7" name="Slide Number Placeholder 6">
            <a:extLst>
              <a:ext uri="{FF2B5EF4-FFF2-40B4-BE49-F238E27FC236}">
                <a16:creationId xmlns:a16="http://schemas.microsoft.com/office/drawing/2014/main" id="{30E4C0A1-047F-4154-A39D-9C2AB5D495DC}"/>
              </a:ext>
            </a:extLst>
          </p:cNvPr>
          <p:cNvSpPr>
            <a:spLocks noGrp="1"/>
          </p:cNvSpPr>
          <p:nvPr>
            <p:ph type="sldNum" sz="quarter" idx="12"/>
          </p:nvPr>
        </p:nvSpPr>
        <p:spPr/>
        <p:txBody>
          <a:bodyPr/>
          <a:lstStyle>
            <a:lvl1pPr>
              <a:defRPr/>
            </a:lvl1pPr>
          </a:lstStyle>
          <a:p>
            <a:pPr>
              <a:defRPr/>
            </a:pPr>
            <a:fld id="{B4B82E54-C5E6-4602-A585-58977225ED77}" type="slidenum">
              <a:rPr lang="el-GR" altLang="el-GR"/>
              <a:pPr>
                <a:defRPr/>
              </a:pPr>
              <a:t>‹#›</a:t>
            </a:fld>
            <a:endParaRPr lang="el-GR" altLang="el-GR"/>
          </a:p>
        </p:txBody>
      </p:sp>
    </p:spTree>
    <p:extLst>
      <p:ext uri="{BB962C8B-B14F-4D97-AF65-F5344CB8AC3E}">
        <p14:creationId xmlns:p14="http://schemas.microsoft.com/office/powerpoint/2010/main" val="890948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CC1FE1-9E12-40A5-9C90-3110FB80D18A}"/>
              </a:ext>
            </a:extLst>
          </p:cNvPr>
          <p:cNvSpPr>
            <a:spLocks noGrp="1"/>
          </p:cNvSpPr>
          <p:nvPr>
            <p:ph type="title"/>
          </p:nvPr>
        </p:nvSpPr>
        <p:spPr>
          <a:xfrm>
            <a:off x="581025" y="687388"/>
            <a:ext cx="7989888" cy="1082675"/>
          </a:xfrm>
          <a:prstGeom prst="rect">
            <a:avLst/>
          </a:prstGeom>
        </p:spPr>
        <p:txBody>
          <a:bodyPr vert="horz" lIns="91440" tIns="45720" rIns="91440" bIns="45720" rtlCol="0" anchor="b">
            <a:normAutofit/>
          </a:bodyPr>
          <a:lstStyle/>
          <a:p>
            <a:r>
              <a:rPr lang="el-GR"/>
              <a:t>Στυλ κύριου τίτλου</a:t>
            </a:r>
            <a:endParaRPr lang="en-US" dirty="0"/>
          </a:p>
        </p:txBody>
      </p:sp>
      <p:sp>
        <p:nvSpPr>
          <p:cNvPr id="1027" name="Text Placeholder 2">
            <a:extLst>
              <a:ext uri="{FF2B5EF4-FFF2-40B4-BE49-F238E27FC236}">
                <a16:creationId xmlns:a16="http://schemas.microsoft.com/office/drawing/2014/main" id="{64562B4B-BD0F-4A25-AD36-99E8F062AAD1}"/>
              </a:ext>
            </a:extLst>
          </p:cNvPr>
          <p:cNvSpPr>
            <a:spLocks noGrp="1"/>
          </p:cNvSpPr>
          <p:nvPr>
            <p:ph type="body" idx="1"/>
          </p:nvPr>
        </p:nvSpPr>
        <p:spPr bwMode="auto">
          <a:xfrm>
            <a:off x="581025" y="2227263"/>
            <a:ext cx="7989888"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l-GR" altLang="en-CY"/>
              <a:t>Στυλ υποδείγματος κειμένου</a:t>
            </a:r>
          </a:p>
          <a:p>
            <a:pPr lvl="1"/>
            <a:r>
              <a:rPr lang="el-GR" altLang="en-CY"/>
              <a:t>Δεύτερου επιπέδου</a:t>
            </a:r>
          </a:p>
          <a:p>
            <a:pPr lvl="2"/>
            <a:r>
              <a:rPr lang="el-GR" altLang="en-CY"/>
              <a:t>Τρίτου επιπέδου</a:t>
            </a:r>
          </a:p>
          <a:p>
            <a:pPr lvl="3"/>
            <a:r>
              <a:rPr lang="el-GR" altLang="en-CY"/>
              <a:t>Τέταρτου επιπέδου</a:t>
            </a:r>
          </a:p>
          <a:p>
            <a:pPr lvl="4"/>
            <a:r>
              <a:rPr lang="el-GR" altLang="en-CY"/>
              <a:t>Πέμπτου επιπέδου</a:t>
            </a:r>
            <a:endParaRPr lang="en-US" altLang="en-CY"/>
          </a:p>
        </p:txBody>
      </p:sp>
      <p:sp>
        <p:nvSpPr>
          <p:cNvPr id="4" name="Date Placeholder 3">
            <a:extLst>
              <a:ext uri="{FF2B5EF4-FFF2-40B4-BE49-F238E27FC236}">
                <a16:creationId xmlns:a16="http://schemas.microsoft.com/office/drawing/2014/main" id="{A93EE281-8D82-4C14-ACBB-AF25150391A1}"/>
              </a:ext>
            </a:extLst>
          </p:cNvPr>
          <p:cNvSpPr>
            <a:spLocks noGrp="1"/>
          </p:cNvSpPr>
          <p:nvPr>
            <p:ph type="dt" sz="half" idx="2"/>
          </p:nvPr>
        </p:nvSpPr>
        <p:spPr>
          <a:xfrm>
            <a:off x="5559425" y="5956300"/>
            <a:ext cx="2133600" cy="365125"/>
          </a:xfrm>
          <a:prstGeom prst="rect">
            <a:avLst/>
          </a:prstGeom>
        </p:spPr>
        <p:txBody>
          <a:bodyPr vert="horz" lIns="91440" tIns="45720" rIns="91440" bIns="45720" rtlCol="0" anchor="ctr"/>
          <a:lstStyle>
            <a:lvl1pPr algn="r" eaLnBrk="1" hangingPunct="1">
              <a:defRPr sz="900" smtClean="0">
                <a:solidFill>
                  <a:schemeClr val="accent2"/>
                </a:solidFill>
              </a:defRPr>
            </a:lvl1pPr>
          </a:lstStyle>
          <a:p>
            <a:pPr>
              <a:defRPr/>
            </a:pPr>
            <a:fld id="{FAFE1C97-EC51-45A1-8ECA-9423AA59D872}" type="datetime1">
              <a:rPr lang="el-GR"/>
              <a:pPr>
                <a:defRPr/>
              </a:pPr>
              <a:t>4/9/2019</a:t>
            </a:fld>
            <a:endParaRPr lang="el-GR"/>
          </a:p>
        </p:txBody>
      </p:sp>
      <p:sp>
        <p:nvSpPr>
          <p:cNvPr id="5" name="Footer Placeholder 4">
            <a:extLst>
              <a:ext uri="{FF2B5EF4-FFF2-40B4-BE49-F238E27FC236}">
                <a16:creationId xmlns:a16="http://schemas.microsoft.com/office/drawing/2014/main" id="{C99C0E91-9D15-41BB-90C0-D47007C1BED6}"/>
              </a:ext>
            </a:extLst>
          </p:cNvPr>
          <p:cNvSpPr>
            <a:spLocks noGrp="1"/>
          </p:cNvSpPr>
          <p:nvPr>
            <p:ph type="ftr" sz="quarter" idx="3"/>
          </p:nvPr>
        </p:nvSpPr>
        <p:spPr>
          <a:xfrm>
            <a:off x="581025" y="5951538"/>
            <a:ext cx="4870450" cy="365125"/>
          </a:xfrm>
          <a:prstGeom prst="rect">
            <a:avLst/>
          </a:prstGeom>
        </p:spPr>
        <p:txBody>
          <a:bodyPr vert="horz" lIns="91440" tIns="45720" rIns="91440" bIns="45720" rtlCol="0" anchor="ctr"/>
          <a:lstStyle>
            <a:lvl1pPr algn="l" eaLnBrk="1" hangingPunct="1">
              <a:defRPr sz="900" cap="all" smtClean="0">
                <a:solidFill>
                  <a:schemeClr val="accent2"/>
                </a:solidFill>
              </a:defRPr>
            </a:lvl1pPr>
          </a:lstStyle>
          <a:p>
            <a:pPr>
              <a:defRPr/>
            </a:pPr>
            <a:r>
              <a:rPr lang="en-GB"/>
              <a:t>(Event)</a:t>
            </a:r>
            <a:endParaRPr lang="el-GR"/>
          </a:p>
        </p:txBody>
      </p:sp>
      <p:sp>
        <p:nvSpPr>
          <p:cNvPr id="6" name="Slide Number Placeholder 5">
            <a:extLst>
              <a:ext uri="{FF2B5EF4-FFF2-40B4-BE49-F238E27FC236}">
                <a16:creationId xmlns:a16="http://schemas.microsoft.com/office/drawing/2014/main" id="{0604F5E4-A8E0-49AD-BECB-9ADEAB547904}"/>
              </a:ext>
            </a:extLst>
          </p:cNvPr>
          <p:cNvSpPr>
            <a:spLocks noGrp="1"/>
          </p:cNvSpPr>
          <p:nvPr>
            <p:ph type="sldNum" sz="quarter" idx="4"/>
          </p:nvPr>
        </p:nvSpPr>
        <p:spPr>
          <a:xfrm>
            <a:off x="7800975" y="5956300"/>
            <a:ext cx="769938" cy="365125"/>
          </a:xfrm>
          <a:prstGeom prst="rect">
            <a:avLst/>
          </a:prstGeom>
        </p:spPr>
        <p:txBody>
          <a:bodyPr vert="horz" lIns="91440" tIns="45720" rIns="91440" bIns="45720" rtlCol="0" anchor="ctr"/>
          <a:lstStyle>
            <a:lvl1pPr algn="r" eaLnBrk="1" hangingPunct="1">
              <a:defRPr sz="900" smtClean="0">
                <a:solidFill>
                  <a:schemeClr val="accent2"/>
                </a:solidFill>
              </a:defRPr>
            </a:lvl1pPr>
          </a:lstStyle>
          <a:p>
            <a:pPr>
              <a:defRPr/>
            </a:pPr>
            <a:fld id="{AA4C5B6F-530A-4FE4-9B58-D7C36E271572}" type="slidenum">
              <a:rPr lang="el-GR" altLang="el-GR"/>
              <a:pPr>
                <a:defRPr/>
              </a:pPr>
              <a:t>‹#›</a:t>
            </a:fld>
            <a:endParaRPr lang="el-GR" altLang="el-GR"/>
          </a:p>
        </p:txBody>
      </p:sp>
      <p:sp>
        <p:nvSpPr>
          <p:cNvPr id="9" name="Rectangle 8">
            <a:extLst>
              <a:ext uri="{FF2B5EF4-FFF2-40B4-BE49-F238E27FC236}">
                <a16:creationId xmlns:a16="http://schemas.microsoft.com/office/drawing/2014/main" id="{A31CC2CB-3975-4FD3-B457-3EC6326DF235}"/>
              </a:ext>
            </a:extLst>
          </p:cNvPr>
          <p:cNvSpPr/>
          <p:nvPr/>
        </p:nvSpPr>
        <p:spPr>
          <a:xfrm>
            <a:off x="447675" y="441325"/>
            <a:ext cx="2720975" cy="107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43F72AB1-9564-4714-84B2-F6979A07F4FC}"/>
              </a:ext>
            </a:extLst>
          </p:cNvPr>
          <p:cNvSpPr/>
          <p:nvPr/>
        </p:nvSpPr>
        <p:spPr>
          <a:xfrm>
            <a:off x="5975350" y="441325"/>
            <a:ext cx="2711450" cy="1079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a:extLst>
              <a:ext uri="{FF2B5EF4-FFF2-40B4-BE49-F238E27FC236}">
                <a16:creationId xmlns:a16="http://schemas.microsoft.com/office/drawing/2014/main" id="{5E7834A5-48EE-45B9-BC20-95DBCCA2C486}"/>
              </a:ext>
            </a:extLst>
          </p:cNvPr>
          <p:cNvSpPr/>
          <p:nvPr/>
        </p:nvSpPr>
        <p:spPr>
          <a:xfrm>
            <a:off x="3216275" y="441325"/>
            <a:ext cx="2711450" cy="10795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4289" r:id="rId1"/>
    <p:sldLayoutId id="2147484290" r:id="rId2"/>
    <p:sldLayoutId id="2147484291" r:id="rId3"/>
    <p:sldLayoutId id="2147484292" r:id="rId4"/>
    <p:sldLayoutId id="2147484293" r:id="rId5"/>
    <p:sldLayoutId id="2147484294" r:id="rId6"/>
    <p:sldLayoutId id="2147484288" r:id="rId7"/>
    <p:sldLayoutId id="2147484295" r:id="rId8"/>
    <p:sldLayoutId id="2147484296" r:id="rId9"/>
    <p:sldLayoutId id="2147484297" r:id="rId10"/>
    <p:sldLayoutId id="2147484298" r:id="rId11"/>
  </p:sldLayoutIdLst>
  <p:hf sldNum="0" hdr="0" dt="0"/>
  <p:txStyles>
    <p:titleStyle>
      <a:lvl1pPr algn="l" defTabSz="457200" rtl="0" fontAlgn="base">
        <a:spcBef>
          <a:spcPct val="0"/>
        </a:spcBef>
        <a:spcAft>
          <a:spcPct val="0"/>
        </a:spcAft>
        <a:defRPr sz="2800" kern="1200" cap="all">
          <a:solidFill>
            <a:schemeClr val="bg1"/>
          </a:solidFill>
          <a:latin typeface="+mj-lt"/>
          <a:ea typeface="+mj-ea"/>
          <a:cs typeface="+mj-cs"/>
        </a:defRPr>
      </a:lvl1pPr>
      <a:lvl2pPr algn="l" defTabSz="457200" rtl="0" fontAlgn="base">
        <a:spcBef>
          <a:spcPct val="0"/>
        </a:spcBef>
        <a:spcAft>
          <a:spcPct val="0"/>
        </a:spcAft>
        <a:defRPr sz="2800">
          <a:solidFill>
            <a:schemeClr val="bg1"/>
          </a:solidFill>
          <a:latin typeface="Corbel" panose="020B0503020204020204" pitchFamily="34" charset="0"/>
        </a:defRPr>
      </a:lvl2pPr>
      <a:lvl3pPr algn="l" defTabSz="457200" rtl="0" fontAlgn="base">
        <a:spcBef>
          <a:spcPct val="0"/>
        </a:spcBef>
        <a:spcAft>
          <a:spcPct val="0"/>
        </a:spcAft>
        <a:defRPr sz="2800">
          <a:solidFill>
            <a:schemeClr val="bg1"/>
          </a:solidFill>
          <a:latin typeface="Corbel" panose="020B0503020204020204" pitchFamily="34" charset="0"/>
        </a:defRPr>
      </a:lvl3pPr>
      <a:lvl4pPr algn="l" defTabSz="457200" rtl="0" fontAlgn="base">
        <a:spcBef>
          <a:spcPct val="0"/>
        </a:spcBef>
        <a:spcAft>
          <a:spcPct val="0"/>
        </a:spcAft>
        <a:defRPr sz="2800">
          <a:solidFill>
            <a:schemeClr val="bg1"/>
          </a:solidFill>
          <a:latin typeface="Corbel" panose="020B0503020204020204" pitchFamily="34" charset="0"/>
        </a:defRPr>
      </a:lvl4pPr>
      <a:lvl5pPr algn="l" defTabSz="457200" rtl="0" fontAlgn="base">
        <a:spcBef>
          <a:spcPct val="0"/>
        </a:spcBef>
        <a:spcAft>
          <a:spcPct val="0"/>
        </a:spcAft>
        <a:defRPr sz="2800">
          <a:solidFill>
            <a:schemeClr val="bg1"/>
          </a:solidFill>
          <a:latin typeface="Corbel" panose="020B0503020204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4800" indent="-304800" algn="l" defTabSz="457200" rtl="0" fontAlgn="base">
        <a:spcBef>
          <a:spcPct val="20000"/>
        </a:spcBef>
        <a:spcAft>
          <a:spcPts val="600"/>
        </a:spcAft>
        <a:buClr>
          <a:schemeClr val="accent2"/>
        </a:buClr>
        <a:buSzPct val="92000"/>
        <a:buFont typeface="Wingdings 2" panose="05020102010507070707" pitchFamily="18" charset="2"/>
        <a:buChar char=""/>
        <a:defRPr kern="1200">
          <a:solidFill>
            <a:schemeClr val="tx2"/>
          </a:solidFill>
          <a:latin typeface="+mn-lt"/>
          <a:ea typeface="+mn-ea"/>
          <a:cs typeface="+mn-cs"/>
        </a:defRPr>
      </a:lvl1pPr>
      <a:lvl2pPr marL="628650" indent="-304800" algn="l" defTabSz="457200" rtl="0" fontAlgn="base">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898525" indent="-269875" algn="l" defTabSz="457200" rtl="0" fontAlgn="base">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1425" indent="-233363" algn="l" defTabSz="457200" rtl="0" fontAlgn="base">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1788" indent="-233363" algn="l" defTabSz="457200" rtl="0" fontAlgn="base">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ideo" Target="https://www.youtube.com/embed/ryLK3B0604A?feature=oembed"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trap-project.eu/"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hyperlink" Target="https://www.facebook.com/TRAPproject/" TargetMode="External"/><Relationship Id="rId4" Type="http://schemas.openxmlformats.org/officeDocument/2006/relationships/hyperlink" Target="https://www.facebook.com/ProjectTRAPpage/"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eea.europa.eu/themes/air/intro" TargetMode="Externa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2 - Υπότιτλος">
            <a:extLst>
              <a:ext uri="{FF2B5EF4-FFF2-40B4-BE49-F238E27FC236}">
                <a16:creationId xmlns:a16="http://schemas.microsoft.com/office/drawing/2014/main" id="{100BCB6B-9C12-44CA-8745-0FD3A3844B95}"/>
              </a:ext>
            </a:extLst>
          </p:cNvPr>
          <p:cNvSpPr>
            <a:spLocks noGrp="1"/>
          </p:cNvSpPr>
          <p:nvPr>
            <p:ph type="subTitle" idx="1"/>
          </p:nvPr>
        </p:nvSpPr>
        <p:spPr>
          <a:xfrm>
            <a:off x="0" y="1125538"/>
            <a:ext cx="9144000" cy="1150937"/>
          </a:xfrm>
          <a:solidFill>
            <a:schemeClr val="bg1">
              <a:alpha val="31000"/>
            </a:schemeClr>
          </a:solidFill>
        </p:spPr>
        <p:txBody>
          <a:bodyPr rtlCol="0"/>
          <a:lstStyle/>
          <a:p>
            <a:pPr algn="ctr" fontAlgn="auto">
              <a:defRPr/>
            </a:pPr>
            <a:r>
              <a:rPr lang="en-US" altLang="el-GR" sz="3200" b="1" dirty="0">
                <a:solidFill>
                  <a:schemeClr val="accent1">
                    <a:lumMod val="75000"/>
                  </a:schemeClr>
                </a:solidFill>
                <a:latin typeface="Segoe UI Semibold" panose="020B0702040204020203" pitchFamily="34" charset="0"/>
                <a:ea typeface="Segoe UI Semibold" panose="020B0702040204020203" pitchFamily="34" charset="0"/>
                <a:cs typeface="Segoe UI Semibold" panose="020B0702040204020203" pitchFamily="34" charset="0"/>
              </a:rPr>
              <a:t>TRAP</a:t>
            </a:r>
          </a:p>
          <a:p>
            <a:pPr algn="ctr" fontAlgn="auto">
              <a:lnSpc>
                <a:spcPct val="107000"/>
              </a:lnSpc>
              <a:defRPr/>
            </a:pPr>
            <a:r>
              <a:rPr lang="en-US" altLang="el-GR" sz="2000" b="1" dirty="0">
                <a:solidFill>
                  <a:schemeClr val="accent1">
                    <a:lumMod val="75000"/>
                  </a:schemeClr>
                </a:solidFill>
              </a:rPr>
              <a:t> </a:t>
            </a:r>
            <a:r>
              <a:rPr lang="en-US" altLang="el-GR" sz="1400" b="1" dirty="0">
                <a:solidFill>
                  <a:schemeClr val="accent1">
                    <a:lumMod val="75000"/>
                  </a:schemeClr>
                </a:solidFill>
                <a:latin typeface="Segoe UI Semilight" panose="020B0402040204020203" pitchFamily="34" charset="0"/>
                <a:ea typeface="Calibri" panose="020F0502020204030204" pitchFamily="34" charset="0"/>
                <a:cs typeface="Times New Roman" panose="02020603050405020304" pitchFamily="18" charset="0"/>
              </a:rPr>
              <a:t>Transboundary Air Pollution Health Index Development and Implementation </a:t>
            </a:r>
            <a:endParaRPr lang="el-GR" altLang="el-GR" sz="1400" b="1" dirty="0">
              <a:solidFill>
                <a:schemeClr val="accent1">
                  <a:lumMod val="75000"/>
                </a:schemeClr>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4339" name="TextBox 2">
            <a:extLst>
              <a:ext uri="{FF2B5EF4-FFF2-40B4-BE49-F238E27FC236}">
                <a16:creationId xmlns:a16="http://schemas.microsoft.com/office/drawing/2014/main" id="{7D65BC1B-156B-41E5-AA6C-327F4533DD10}"/>
              </a:ext>
            </a:extLst>
          </p:cNvPr>
          <p:cNvSpPr txBox="1">
            <a:spLocks noChangeArrowheads="1"/>
          </p:cNvSpPr>
          <p:nvPr/>
        </p:nvSpPr>
        <p:spPr bwMode="auto">
          <a:xfrm>
            <a:off x="971601" y="4292600"/>
            <a:ext cx="6984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ucida Sans Unicode" panose="020B0602030504020204" pitchFamily="34" charset="0"/>
                <a:cs typeface="Arial" panose="020B0604020202020204" pitchFamily="34" charset="0"/>
              </a:defRPr>
            </a:lvl1pPr>
            <a:lvl2pPr marL="742950" indent="-285750">
              <a:defRPr>
                <a:solidFill>
                  <a:schemeClr val="tx1"/>
                </a:solidFill>
                <a:latin typeface="Lucida Sans Unicode" panose="020B0602030504020204" pitchFamily="34" charset="0"/>
                <a:cs typeface="Arial" panose="020B0604020202020204" pitchFamily="34" charset="0"/>
              </a:defRPr>
            </a:lvl2pPr>
            <a:lvl3pPr marL="1143000" indent="-228600">
              <a:defRPr>
                <a:solidFill>
                  <a:schemeClr val="tx1"/>
                </a:solidFill>
                <a:latin typeface="Lucida Sans Unicode" panose="020B0602030504020204" pitchFamily="34" charset="0"/>
                <a:cs typeface="Arial" panose="020B0604020202020204" pitchFamily="34" charset="0"/>
              </a:defRPr>
            </a:lvl3pPr>
            <a:lvl4pPr marL="1600200" indent="-228600">
              <a:defRPr>
                <a:solidFill>
                  <a:schemeClr val="tx1"/>
                </a:solidFill>
                <a:latin typeface="Lucida Sans Unicode" panose="020B0602030504020204" pitchFamily="34" charset="0"/>
                <a:cs typeface="Arial" panose="020B0604020202020204" pitchFamily="34" charset="0"/>
              </a:defRPr>
            </a:lvl4pPr>
            <a:lvl5pPr marL="2057400" indent="-228600">
              <a:defRPr>
                <a:solidFill>
                  <a:schemeClr val="tx1"/>
                </a:solidFill>
                <a:latin typeface="Lucida Sans Unicode" panose="020B06020305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9pPr>
          </a:lstStyle>
          <a:p>
            <a:pPr algn="ctr" eaLnBrk="1" hangingPunct="1"/>
            <a:r>
              <a:rPr lang="en-US" sz="2400" dirty="0">
                <a:solidFill>
                  <a:schemeClr val="bg1"/>
                </a:solidFill>
              </a:rPr>
              <a:t>Air quality and health sensitization campaign</a:t>
            </a:r>
            <a:endParaRPr lang="en-GB" altLang="en-CY" sz="2400" dirty="0">
              <a:solidFill>
                <a:schemeClr val="bg1"/>
              </a:solidFill>
            </a:endParaRPr>
          </a:p>
        </p:txBody>
      </p:sp>
      <p:sp>
        <p:nvSpPr>
          <p:cNvPr id="14340" name="TextBox 3">
            <a:extLst>
              <a:ext uri="{FF2B5EF4-FFF2-40B4-BE49-F238E27FC236}">
                <a16:creationId xmlns:a16="http://schemas.microsoft.com/office/drawing/2014/main" id="{C9B9C635-9A6D-4882-B33C-3547B16AEE8F}"/>
              </a:ext>
            </a:extLst>
          </p:cNvPr>
          <p:cNvSpPr txBox="1">
            <a:spLocks noChangeArrowheads="1"/>
          </p:cNvSpPr>
          <p:nvPr/>
        </p:nvSpPr>
        <p:spPr bwMode="auto">
          <a:xfrm>
            <a:off x="755650" y="5157788"/>
            <a:ext cx="26638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ucida Sans Unicode" panose="020B0602030504020204" pitchFamily="34" charset="0"/>
                <a:cs typeface="Arial" panose="020B0604020202020204" pitchFamily="34" charset="0"/>
              </a:defRPr>
            </a:lvl1pPr>
            <a:lvl2pPr marL="742950" indent="-285750">
              <a:defRPr>
                <a:solidFill>
                  <a:schemeClr val="tx1"/>
                </a:solidFill>
                <a:latin typeface="Lucida Sans Unicode" panose="020B0602030504020204" pitchFamily="34" charset="0"/>
                <a:cs typeface="Arial" panose="020B0604020202020204" pitchFamily="34" charset="0"/>
              </a:defRPr>
            </a:lvl2pPr>
            <a:lvl3pPr marL="1143000" indent="-228600">
              <a:defRPr>
                <a:solidFill>
                  <a:schemeClr val="tx1"/>
                </a:solidFill>
                <a:latin typeface="Lucida Sans Unicode" panose="020B0602030504020204" pitchFamily="34" charset="0"/>
                <a:cs typeface="Arial" panose="020B0604020202020204" pitchFamily="34" charset="0"/>
              </a:defRPr>
            </a:lvl3pPr>
            <a:lvl4pPr marL="1600200" indent="-228600">
              <a:defRPr>
                <a:solidFill>
                  <a:schemeClr val="tx1"/>
                </a:solidFill>
                <a:latin typeface="Lucida Sans Unicode" panose="020B0602030504020204" pitchFamily="34" charset="0"/>
                <a:cs typeface="Arial" panose="020B0604020202020204" pitchFamily="34" charset="0"/>
              </a:defRPr>
            </a:lvl4pPr>
            <a:lvl5pPr marL="2057400" indent="-228600">
              <a:defRPr>
                <a:solidFill>
                  <a:schemeClr val="tx1"/>
                </a:solidFill>
                <a:latin typeface="Lucida Sans Unicode" panose="020B06020305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9pPr>
          </a:lstStyle>
          <a:p>
            <a:pPr eaLnBrk="1" hangingPunct="1"/>
            <a:r>
              <a:rPr lang="en-GB" altLang="en-CY" sz="1400" b="1">
                <a:solidFill>
                  <a:schemeClr val="bg1"/>
                </a:solidFill>
              </a:rPr>
              <a:t>[Name]</a:t>
            </a:r>
          </a:p>
          <a:p>
            <a:pPr eaLnBrk="1" hangingPunct="1"/>
            <a:r>
              <a:rPr lang="en-GB" altLang="en-CY" sz="1400" i="1">
                <a:solidFill>
                  <a:schemeClr val="bg1"/>
                </a:solidFill>
              </a:rPr>
              <a:t>[Role]</a:t>
            </a:r>
          </a:p>
        </p:txBody>
      </p:sp>
      <p:sp>
        <p:nvSpPr>
          <p:cNvPr id="14341" name="TextBox 4">
            <a:extLst>
              <a:ext uri="{FF2B5EF4-FFF2-40B4-BE49-F238E27FC236}">
                <a16:creationId xmlns:a16="http://schemas.microsoft.com/office/drawing/2014/main" id="{68F7F8F3-7E44-46AD-A510-059BE0C593F0}"/>
              </a:ext>
            </a:extLst>
          </p:cNvPr>
          <p:cNvSpPr txBox="1">
            <a:spLocks noChangeArrowheads="1"/>
          </p:cNvSpPr>
          <p:nvPr/>
        </p:nvSpPr>
        <p:spPr bwMode="auto">
          <a:xfrm>
            <a:off x="3995738" y="5949950"/>
            <a:ext cx="46085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ucida Sans Unicode" panose="020B0602030504020204" pitchFamily="34" charset="0"/>
                <a:cs typeface="Arial" panose="020B0604020202020204" pitchFamily="34" charset="0"/>
              </a:defRPr>
            </a:lvl1pPr>
            <a:lvl2pPr marL="742950" indent="-285750">
              <a:defRPr>
                <a:solidFill>
                  <a:schemeClr val="tx1"/>
                </a:solidFill>
                <a:latin typeface="Lucida Sans Unicode" panose="020B0602030504020204" pitchFamily="34" charset="0"/>
                <a:cs typeface="Arial" panose="020B0604020202020204" pitchFamily="34" charset="0"/>
              </a:defRPr>
            </a:lvl2pPr>
            <a:lvl3pPr marL="1143000" indent="-228600">
              <a:defRPr>
                <a:solidFill>
                  <a:schemeClr val="tx1"/>
                </a:solidFill>
                <a:latin typeface="Lucida Sans Unicode" panose="020B0602030504020204" pitchFamily="34" charset="0"/>
                <a:cs typeface="Arial" panose="020B0604020202020204" pitchFamily="34" charset="0"/>
              </a:defRPr>
            </a:lvl3pPr>
            <a:lvl4pPr marL="1600200" indent="-228600">
              <a:defRPr>
                <a:solidFill>
                  <a:schemeClr val="tx1"/>
                </a:solidFill>
                <a:latin typeface="Lucida Sans Unicode" panose="020B0602030504020204" pitchFamily="34" charset="0"/>
                <a:cs typeface="Arial" panose="020B0604020202020204" pitchFamily="34" charset="0"/>
              </a:defRPr>
            </a:lvl4pPr>
            <a:lvl5pPr marL="2057400" indent="-228600">
              <a:defRPr>
                <a:solidFill>
                  <a:schemeClr val="tx1"/>
                </a:solidFill>
                <a:latin typeface="Lucida Sans Unicode" panose="020B06020305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9pPr>
          </a:lstStyle>
          <a:p>
            <a:pPr algn="r" eaLnBrk="1" hangingPunct="1"/>
            <a:r>
              <a:rPr lang="en-GB" altLang="en-CY" sz="1200" dirty="0">
                <a:solidFill>
                  <a:schemeClr val="bg1"/>
                </a:solidFill>
              </a:rPr>
              <a:t>[Date] / [Event/Meeting]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EECB6F-B6F7-4618-9CCD-13F79A4351E1}"/>
              </a:ext>
            </a:extLst>
          </p:cNvPr>
          <p:cNvSpPr>
            <a:spLocks noGrp="1"/>
          </p:cNvSpPr>
          <p:nvPr>
            <p:ph type="title"/>
          </p:nvPr>
        </p:nvSpPr>
        <p:spPr>
          <a:xfrm>
            <a:off x="581025" y="679450"/>
            <a:ext cx="7989888" cy="509588"/>
          </a:xfrm>
        </p:spPr>
        <p:txBody>
          <a:bodyPr>
            <a:normAutofit fontScale="90000"/>
          </a:bodyPr>
          <a:lstStyle/>
          <a:p>
            <a:pPr fontAlgn="auto">
              <a:spcAft>
                <a:spcPts val="0"/>
              </a:spcAft>
              <a:defRPr/>
            </a:pPr>
            <a:r>
              <a:rPr lang="en-US" dirty="0"/>
              <a:t>Air pollution in the cross-border area</a:t>
            </a:r>
            <a:endParaRPr lang="en-GB" dirty="0"/>
          </a:p>
        </p:txBody>
      </p:sp>
      <p:sp>
        <p:nvSpPr>
          <p:cNvPr id="17411" name="Θέση περιεχομένου 2">
            <a:extLst>
              <a:ext uri="{FF2B5EF4-FFF2-40B4-BE49-F238E27FC236}">
                <a16:creationId xmlns:a16="http://schemas.microsoft.com/office/drawing/2014/main" id="{4C2EC088-0407-428D-AA64-F123A8E893E3}"/>
              </a:ext>
            </a:extLst>
          </p:cNvPr>
          <p:cNvSpPr>
            <a:spLocks noGrp="1"/>
          </p:cNvSpPr>
          <p:nvPr>
            <p:ph idx="1"/>
          </p:nvPr>
        </p:nvSpPr>
        <p:spPr>
          <a:xfrm>
            <a:off x="467544" y="1508125"/>
            <a:ext cx="8208912" cy="984772"/>
          </a:xfrm>
        </p:spPr>
        <p:txBody>
          <a:bodyPr/>
          <a:lstStyle/>
          <a:p>
            <a:pPr marL="0" indent="0">
              <a:lnSpc>
                <a:spcPct val="110000"/>
              </a:lnSpc>
              <a:buNone/>
            </a:pPr>
            <a:r>
              <a:rPr lang="en-US" sz="1800" dirty="0"/>
              <a:t>Air Pollution has been recognized as one of the most pressing problems in both Greece and </a:t>
            </a:r>
            <a:r>
              <a:rPr lang="en-US" dirty="0"/>
              <a:t>Republic of North Macedonia </a:t>
            </a:r>
          </a:p>
        </p:txBody>
      </p:sp>
      <p:sp>
        <p:nvSpPr>
          <p:cNvPr id="4" name="Ορθογώνιο 3">
            <a:extLst>
              <a:ext uri="{FF2B5EF4-FFF2-40B4-BE49-F238E27FC236}">
                <a16:creationId xmlns:a16="http://schemas.microsoft.com/office/drawing/2014/main" id="{083E510A-695C-4F91-BAEE-AEC5875AE1B6}"/>
              </a:ext>
            </a:extLst>
          </p:cNvPr>
          <p:cNvSpPr/>
          <p:nvPr/>
        </p:nvSpPr>
        <p:spPr>
          <a:xfrm>
            <a:off x="4684699" y="4704873"/>
            <a:ext cx="4279789" cy="1200329"/>
          </a:xfrm>
          <a:prstGeom prst="rect">
            <a:avLst/>
          </a:prstGeom>
        </p:spPr>
        <p:txBody>
          <a:bodyPr wrap="square">
            <a:spAutoFit/>
          </a:bodyPr>
          <a:lstStyle/>
          <a:p>
            <a:pPr algn="just"/>
            <a:r>
              <a:rPr lang="en-US" dirty="0">
                <a:solidFill>
                  <a:schemeClr val="tx2"/>
                </a:solidFill>
                <a:latin typeface="+mn-lt"/>
                <a:cs typeface="+mn-cs"/>
              </a:rPr>
              <a:t>Air quality problems from industrial sources mainly concern areas with thermo-electrical power stations and industrial units located close to residential areas.</a:t>
            </a:r>
          </a:p>
        </p:txBody>
      </p:sp>
      <p:sp>
        <p:nvSpPr>
          <p:cNvPr id="5" name="Ορθογώνιο 4">
            <a:extLst>
              <a:ext uri="{FF2B5EF4-FFF2-40B4-BE49-F238E27FC236}">
                <a16:creationId xmlns:a16="http://schemas.microsoft.com/office/drawing/2014/main" id="{46BF411D-9087-4610-A05A-FB608E8B73DD}"/>
              </a:ext>
            </a:extLst>
          </p:cNvPr>
          <p:cNvSpPr/>
          <p:nvPr/>
        </p:nvSpPr>
        <p:spPr>
          <a:xfrm>
            <a:off x="4788024" y="2585467"/>
            <a:ext cx="2752092" cy="1687065"/>
          </a:xfrm>
          <a:prstGeom prst="rect">
            <a:avLst/>
          </a:prstGeom>
        </p:spPr>
        <p:txBody>
          <a:bodyPr wrap="square">
            <a:spAutoFit/>
          </a:bodyPr>
          <a:lstStyle/>
          <a:p>
            <a:pPr lvl="0" algn="just" defTabSz="457200" eaLnBrk="1" hangingPunct="1">
              <a:lnSpc>
                <a:spcPct val="110000"/>
              </a:lnSpc>
              <a:spcBef>
                <a:spcPct val="20000"/>
              </a:spcBef>
              <a:spcAft>
                <a:spcPts val="600"/>
              </a:spcAft>
              <a:buClr>
                <a:srgbClr val="1E4E79"/>
              </a:buClr>
              <a:buSzPct val="92000"/>
            </a:pPr>
            <a:r>
              <a:rPr lang="en-US" b="1" dirty="0">
                <a:solidFill>
                  <a:srgbClr val="1E4E79"/>
                </a:solidFill>
                <a:latin typeface="Gill Sans MT" panose="020B0502020104020203"/>
                <a:cs typeface="+mn-cs"/>
              </a:rPr>
              <a:t>Main sources: </a:t>
            </a:r>
          </a:p>
          <a:p>
            <a:pPr lvl="0" algn="just" defTabSz="457200" eaLnBrk="1" hangingPunct="1">
              <a:lnSpc>
                <a:spcPct val="110000"/>
              </a:lnSpc>
              <a:spcBef>
                <a:spcPct val="20000"/>
              </a:spcBef>
              <a:spcAft>
                <a:spcPts val="600"/>
              </a:spcAft>
              <a:buClr>
                <a:srgbClr val="1E4E79"/>
              </a:buClr>
              <a:buSzPct val="92000"/>
            </a:pPr>
            <a:r>
              <a:rPr lang="en-US" dirty="0">
                <a:solidFill>
                  <a:srgbClr val="1E4E79"/>
                </a:solidFill>
                <a:latin typeface="Gill Sans MT" panose="020B0502020104020203"/>
                <a:cs typeface="+mn-cs"/>
              </a:rPr>
              <a:t>1) industrial activities </a:t>
            </a:r>
          </a:p>
          <a:p>
            <a:pPr lvl="0" algn="just" defTabSz="457200" eaLnBrk="1" hangingPunct="1">
              <a:lnSpc>
                <a:spcPct val="110000"/>
              </a:lnSpc>
              <a:spcBef>
                <a:spcPct val="20000"/>
              </a:spcBef>
              <a:spcAft>
                <a:spcPts val="600"/>
              </a:spcAft>
              <a:buClr>
                <a:srgbClr val="1E4E79"/>
              </a:buClr>
              <a:buSzPct val="92000"/>
            </a:pPr>
            <a:r>
              <a:rPr lang="en-US" dirty="0">
                <a:solidFill>
                  <a:srgbClr val="1E4E79"/>
                </a:solidFill>
                <a:latin typeface="Gill Sans MT" panose="020B0502020104020203"/>
                <a:cs typeface="+mn-cs"/>
              </a:rPr>
              <a:t>2) transport  </a:t>
            </a:r>
          </a:p>
          <a:p>
            <a:pPr lvl="0" algn="just" defTabSz="457200" eaLnBrk="1" hangingPunct="1">
              <a:lnSpc>
                <a:spcPct val="110000"/>
              </a:lnSpc>
              <a:spcBef>
                <a:spcPct val="20000"/>
              </a:spcBef>
              <a:spcAft>
                <a:spcPts val="600"/>
              </a:spcAft>
              <a:buClr>
                <a:srgbClr val="1E4E79"/>
              </a:buClr>
              <a:buSzPct val="92000"/>
            </a:pPr>
            <a:r>
              <a:rPr lang="en-US" dirty="0">
                <a:solidFill>
                  <a:srgbClr val="1E4E79"/>
                </a:solidFill>
                <a:latin typeface="Gill Sans MT" panose="020B0502020104020203"/>
                <a:cs typeface="+mn-cs"/>
              </a:rPr>
              <a:t>3) central heating</a:t>
            </a:r>
            <a:endParaRPr lang="en-GB" altLang="en-CY" dirty="0">
              <a:solidFill>
                <a:srgbClr val="1E4E79"/>
              </a:solidFill>
              <a:latin typeface="Gill Sans MT" panose="020B0502020104020203"/>
              <a:cs typeface="+mn-cs"/>
            </a:endParaRPr>
          </a:p>
        </p:txBody>
      </p:sp>
      <p:pic>
        <p:nvPicPr>
          <p:cNvPr id="8" name="Content Placeholder 3">
            <a:extLst>
              <a:ext uri="{FF2B5EF4-FFF2-40B4-BE49-F238E27FC236}">
                <a16:creationId xmlns:a16="http://schemas.microsoft.com/office/drawing/2014/main" id="{A731E9DA-31A4-4D6E-98F7-7805231ED50A}"/>
              </a:ext>
            </a:extLst>
          </p:cNvPr>
          <p:cNvPicPr>
            <a:picLocks noChangeAspect="1"/>
          </p:cNvPicPr>
          <p:nvPr/>
        </p:nvPicPr>
        <p:blipFill rotWithShape="1">
          <a:blip r:embed="rId2"/>
          <a:srcRect l="17774" r="20230"/>
          <a:stretch/>
        </p:blipFill>
        <p:spPr>
          <a:xfrm>
            <a:off x="467544" y="2595128"/>
            <a:ext cx="3558927" cy="3229073"/>
          </a:xfrm>
          <a:prstGeom prst="rect">
            <a:avLst/>
          </a:prstGeom>
        </p:spPr>
      </p:pic>
    </p:spTree>
    <p:extLst>
      <p:ext uri="{BB962C8B-B14F-4D97-AF65-F5344CB8AC3E}">
        <p14:creationId xmlns:p14="http://schemas.microsoft.com/office/powerpoint/2010/main" val="20421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EECB6F-B6F7-4618-9CCD-13F79A4351E1}"/>
              </a:ext>
            </a:extLst>
          </p:cNvPr>
          <p:cNvSpPr>
            <a:spLocks noGrp="1"/>
          </p:cNvSpPr>
          <p:nvPr>
            <p:ph type="title"/>
          </p:nvPr>
        </p:nvSpPr>
        <p:spPr>
          <a:xfrm>
            <a:off x="581025" y="679450"/>
            <a:ext cx="7989888" cy="509588"/>
          </a:xfrm>
        </p:spPr>
        <p:txBody>
          <a:bodyPr>
            <a:normAutofit fontScale="90000"/>
          </a:bodyPr>
          <a:lstStyle/>
          <a:p>
            <a:pPr fontAlgn="auto">
              <a:spcAft>
                <a:spcPts val="0"/>
              </a:spcAft>
              <a:defRPr/>
            </a:pPr>
            <a:r>
              <a:rPr lang="en-US" dirty="0"/>
              <a:t>Air pollution in the cross-border area</a:t>
            </a:r>
            <a:endParaRPr lang="en-GB" dirty="0"/>
          </a:p>
        </p:txBody>
      </p:sp>
      <p:sp>
        <p:nvSpPr>
          <p:cNvPr id="17411" name="Θέση περιεχομένου 2">
            <a:extLst>
              <a:ext uri="{FF2B5EF4-FFF2-40B4-BE49-F238E27FC236}">
                <a16:creationId xmlns:a16="http://schemas.microsoft.com/office/drawing/2014/main" id="{4C2EC088-0407-428D-AA64-F123A8E893E3}"/>
              </a:ext>
            </a:extLst>
          </p:cNvPr>
          <p:cNvSpPr>
            <a:spLocks noGrp="1"/>
          </p:cNvSpPr>
          <p:nvPr>
            <p:ph idx="1"/>
          </p:nvPr>
        </p:nvSpPr>
        <p:spPr>
          <a:xfrm>
            <a:off x="4211960" y="2949477"/>
            <a:ext cx="4587412" cy="3071811"/>
          </a:xfrm>
        </p:spPr>
        <p:txBody>
          <a:bodyPr/>
          <a:lstStyle/>
          <a:p>
            <a:pPr marL="0" indent="0" algn="just">
              <a:lnSpc>
                <a:spcPct val="110000"/>
              </a:lnSpc>
              <a:buNone/>
            </a:pPr>
            <a:r>
              <a:rPr lang="en-US" sz="1800" dirty="0"/>
              <a:t>Air quality is then strongly influenced by pollutants trapped due to thermal inversions caused from land local breezes and thermal internal boundary layers. Exceedances of the mean hourly concentrations of nitrogen oxides and (8 hours limit) ozone target have been recorded mainly in major cities as Thessaloniki, while particulate matter and sulfur dioxide seems to be a problem at Western Macedonia and Bitola due to thermal power production.</a:t>
            </a:r>
          </a:p>
          <a:p>
            <a:pPr marL="0" indent="0">
              <a:lnSpc>
                <a:spcPct val="110000"/>
              </a:lnSpc>
              <a:buNone/>
            </a:pPr>
            <a:endParaRPr lang="en-US" dirty="0"/>
          </a:p>
        </p:txBody>
      </p:sp>
      <p:sp>
        <p:nvSpPr>
          <p:cNvPr id="3" name="Ορθογώνιο 2">
            <a:extLst>
              <a:ext uri="{FF2B5EF4-FFF2-40B4-BE49-F238E27FC236}">
                <a16:creationId xmlns:a16="http://schemas.microsoft.com/office/drawing/2014/main" id="{AB80A419-A11B-427E-B5C6-3EE429D68340}"/>
              </a:ext>
            </a:extLst>
          </p:cNvPr>
          <p:cNvSpPr/>
          <p:nvPr/>
        </p:nvSpPr>
        <p:spPr>
          <a:xfrm>
            <a:off x="395536" y="1397675"/>
            <a:ext cx="8280920" cy="1200329"/>
          </a:xfrm>
          <a:prstGeom prst="rect">
            <a:avLst/>
          </a:prstGeom>
        </p:spPr>
        <p:txBody>
          <a:bodyPr wrap="square">
            <a:spAutoFit/>
          </a:bodyPr>
          <a:lstStyle/>
          <a:p>
            <a:pPr algn="just"/>
            <a:r>
              <a:rPr lang="en-US" dirty="0">
                <a:solidFill>
                  <a:srgbClr val="1E4E79"/>
                </a:solidFill>
                <a:latin typeface="Gill Sans MT" panose="020B0502020104020203"/>
                <a:cs typeface="+mn-cs"/>
              </a:rPr>
              <a:t>Natural sources (e.g. transport of dust from deserts) and conditions (e.g. local topography and climatic conditions) also worsen urban air quality. Local meteorological conditions and topography have a major impact on air quality in CB cities and contribute to the generation of air pollution episodes. </a:t>
            </a:r>
            <a:endParaRPr lang="en-CY" dirty="0"/>
          </a:p>
        </p:txBody>
      </p:sp>
      <p:pic>
        <p:nvPicPr>
          <p:cNvPr id="8" name="Content Placeholder 3">
            <a:extLst>
              <a:ext uri="{FF2B5EF4-FFF2-40B4-BE49-F238E27FC236}">
                <a16:creationId xmlns:a16="http://schemas.microsoft.com/office/drawing/2014/main" id="{4C1EFDC3-531C-4C8B-A870-50457D277A32}"/>
              </a:ext>
            </a:extLst>
          </p:cNvPr>
          <p:cNvPicPr>
            <a:picLocks noChangeAspect="1"/>
          </p:cNvPicPr>
          <p:nvPr/>
        </p:nvPicPr>
        <p:blipFill rotWithShape="1">
          <a:blip r:embed="rId2"/>
          <a:srcRect l="17774" r="20230"/>
          <a:stretch/>
        </p:blipFill>
        <p:spPr>
          <a:xfrm>
            <a:off x="467544" y="2595128"/>
            <a:ext cx="3558927" cy="3229073"/>
          </a:xfrm>
          <a:prstGeom prst="rect">
            <a:avLst/>
          </a:prstGeom>
        </p:spPr>
      </p:pic>
    </p:spTree>
    <p:extLst>
      <p:ext uri="{BB962C8B-B14F-4D97-AF65-F5344CB8AC3E}">
        <p14:creationId xmlns:p14="http://schemas.microsoft.com/office/powerpoint/2010/main" val="969135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EECB6F-B6F7-4618-9CCD-13F79A4351E1}"/>
              </a:ext>
            </a:extLst>
          </p:cNvPr>
          <p:cNvSpPr>
            <a:spLocks noGrp="1"/>
          </p:cNvSpPr>
          <p:nvPr>
            <p:ph type="title"/>
          </p:nvPr>
        </p:nvSpPr>
        <p:spPr>
          <a:xfrm>
            <a:off x="581025" y="679450"/>
            <a:ext cx="7989888" cy="509588"/>
          </a:xfrm>
        </p:spPr>
        <p:txBody>
          <a:bodyPr>
            <a:normAutofit fontScale="90000"/>
          </a:bodyPr>
          <a:lstStyle/>
          <a:p>
            <a:pPr fontAlgn="auto">
              <a:spcAft>
                <a:spcPts val="0"/>
              </a:spcAft>
              <a:defRPr/>
            </a:pPr>
            <a:r>
              <a:rPr lang="en-US" dirty="0"/>
              <a:t>Health impact</a:t>
            </a:r>
            <a:endParaRPr lang="en-GB" dirty="0"/>
          </a:p>
        </p:txBody>
      </p:sp>
      <p:sp>
        <p:nvSpPr>
          <p:cNvPr id="17411" name="Θέση περιεχομένου 2">
            <a:extLst>
              <a:ext uri="{FF2B5EF4-FFF2-40B4-BE49-F238E27FC236}">
                <a16:creationId xmlns:a16="http://schemas.microsoft.com/office/drawing/2014/main" id="{4C2EC088-0407-428D-AA64-F123A8E893E3}"/>
              </a:ext>
            </a:extLst>
          </p:cNvPr>
          <p:cNvSpPr>
            <a:spLocks noGrp="1"/>
          </p:cNvSpPr>
          <p:nvPr>
            <p:ph idx="1"/>
          </p:nvPr>
        </p:nvSpPr>
        <p:spPr>
          <a:xfrm>
            <a:off x="400254" y="1520788"/>
            <a:ext cx="4387770" cy="2395958"/>
          </a:xfrm>
        </p:spPr>
        <p:txBody>
          <a:bodyPr/>
          <a:lstStyle/>
          <a:p>
            <a:pPr algn="just"/>
            <a:r>
              <a:rPr lang="en-US" sz="1800" dirty="0"/>
              <a:t>Air pollution is (or may be) associated with a range of diseases, symptoms and conditions that impair health and quality of human life:</a:t>
            </a:r>
          </a:p>
          <a:p>
            <a:pPr algn="just"/>
            <a:r>
              <a:rPr lang="en-US" sz="1800" dirty="0"/>
              <a:t>Respiratory and cardiovascular diseases and cancer </a:t>
            </a:r>
          </a:p>
          <a:p>
            <a:pPr algn="just"/>
            <a:r>
              <a:rPr lang="en-US" sz="1800" dirty="0"/>
              <a:t>Fertility, pregnancy, and new-</a:t>
            </a:r>
            <a:r>
              <a:rPr lang="en-US" sz="1800" dirty="0" err="1"/>
              <a:t>borns</a:t>
            </a:r>
            <a:r>
              <a:rPr lang="en-US" sz="1800" dirty="0"/>
              <a:t> and children (negative effects on neural development and cognitive capacities)</a:t>
            </a:r>
          </a:p>
        </p:txBody>
      </p:sp>
      <p:pic>
        <p:nvPicPr>
          <p:cNvPr id="4" name="Picture 11">
            <a:extLst>
              <a:ext uri="{FF2B5EF4-FFF2-40B4-BE49-F238E27FC236}">
                <a16:creationId xmlns:a16="http://schemas.microsoft.com/office/drawing/2014/main" id="{C84BF8E5-1CA4-4CA3-9DE0-33B296273326}"/>
              </a:ext>
            </a:extLst>
          </p:cNvPr>
          <p:cNvPicPr>
            <a:picLocks noChangeAspect="1"/>
          </p:cNvPicPr>
          <p:nvPr/>
        </p:nvPicPr>
        <p:blipFill>
          <a:blip r:embed="rId2"/>
          <a:stretch>
            <a:fillRect/>
          </a:stretch>
        </p:blipFill>
        <p:spPr>
          <a:xfrm>
            <a:off x="251520" y="4210937"/>
            <a:ext cx="6846785" cy="261258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Ορθογώνιο 2">
            <a:extLst>
              <a:ext uri="{FF2B5EF4-FFF2-40B4-BE49-F238E27FC236}">
                <a16:creationId xmlns:a16="http://schemas.microsoft.com/office/drawing/2014/main" id="{CCE8AD4E-EE19-4665-B3C5-43FDE1D3089F}"/>
              </a:ext>
            </a:extLst>
          </p:cNvPr>
          <p:cNvSpPr/>
          <p:nvPr/>
        </p:nvSpPr>
        <p:spPr>
          <a:xfrm>
            <a:off x="4788024" y="1340768"/>
            <a:ext cx="3955722" cy="2286780"/>
          </a:xfrm>
          <a:prstGeom prst="rect">
            <a:avLst/>
          </a:prstGeom>
        </p:spPr>
        <p:txBody>
          <a:bodyPr wrap="square">
            <a:spAutoFit/>
          </a:bodyPr>
          <a:lstStyle/>
          <a:p>
            <a:pPr marL="304800" indent="-304800" algn="just" defTabSz="457200">
              <a:spcBef>
                <a:spcPct val="20000"/>
              </a:spcBef>
              <a:spcAft>
                <a:spcPts val="600"/>
              </a:spcAft>
              <a:buClr>
                <a:schemeClr val="accent2"/>
              </a:buClr>
              <a:buSzPct val="92000"/>
              <a:buFont typeface="Wingdings 2" panose="05020102010507070707" pitchFamily="18" charset="2"/>
              <a:buChar char=""/>
            </a:pPr>
            <a:r>
              <a:rPr lang="en-US" dirty="0">
                <a:solidFill>
                  <a:schemeClr val="tx2"/>
                </a:solidFill>
                <a:latin typeface="+mn-lt"/>
                <a:cs typeface="+mn-cs"/>
              </a:rPr>
              <a:t>New-onset type 2 diabetes in adults</a:t>
            </a:r>
          </a:p>
          <a:p>
            <a:pPr marL="304800" indent="-304800" algn="just" defTabSz="457200">
              <a:spcBef>
                <a:spcPct val="20000"/>
              </a:spcBef>
              <a:spcAft>
                <a:spcPts val="600"/>
              </a:spcAft>
              <a:buClr>
                <a:schemeClr val="accent2"/>
              </a:buClr>
              <a:buSzPct val="92000"/>
              <a:buFont typeface="Wingdings 2" panose="05020102010507070707" pitchFamily="18" charset="2"/>
              <a:buChar char=""/>
            </a:pPr>
            <a:r>
              <a:rPr lang="en-US" dirty="0">
                <a:solidFill>
                  <a:schemeClr val="tx2"/>
                </a:solidFill>
                <a:latin typeface="+mn-lt"/>
                <a:cs typeface="+mn-cs"/>
              </a:rPr>
              <a:t>Obesity</a:t>
            </a:r>
          </a:p>
          <a:p>
            <a:pPr marL="304800" indent="-304800" algn="just" defTabSz="457200">
              <a:spcBef>
                <a:spcPct val="20000"/>
              </a:spcBef>
              <a:spcAft>
                <a:spcPts val="600"/>
              </a:spcAft>
              <a:buClr>
                <a:schemeClr val="accent2"/>
              </a:buClr>
              <a:buSzPct val="92000"/>
              <a:buFont typeface="Wingdings 2" panose="05020102010507070707" pitchFamily="18" charset="2"/>
              <a:buChar char=""/>
            </a:pPr>
            <a:r>
              <a:rPr lang="en-US" dirty="0">
                <a:solidFill>
                  <a:schemeClr val="tx2"/>
                </a:solidFill>
                <a:latin typeface="+mn-lt"/>
                <a:cs typeface="+mn-cs"/>
              </a:rPr>
              <a:t>Systemic inflammation</a:t>
            </a:r>
          </a:p>
          <a:p>
            <a:pPr marL="304800" indent="-304800" algn="just" defTabSz="457200">
              <a:spcBef>
                <a:spcPct val="20000"/>
              </a:spcBef>
              <a:spcAft>
                <a:spcPts val="600"/>
              </a:spcAft>
              <a:buClr>
                <a:schemeClr val="accent2"/>
              </a:buClr>
              <a:buSzPct val="92000"/>
              <a:buFont typeface="Wingdings 2" panose="05020102010507070707" pitchFamily="18" charset="2"/>
              <a:buChar char=""/>
            </a:pPr>
            <a:r>
              <a:rPr lang="en-US" dirty="0">
                <a:solidFill>
                  <a:schemeClr val="tx2"/>
                </a:solidFill>
                <a:latin typeface="+mn-lt"/>
                <a:cs typeface="+mn-cs"/>
              </a:rPr>
              <a:t>Ageing</a:t>
            </a:r>
          </a:p>
          <a:p>
            <a:pPr marL="304800" indent="-304800" algn="just" defTabSz="457200">
              <a:spcBef>
                <a:spcPct val="20000"/>
              </a:spcBef>
              <a:spcAft>
                <a:spcPts val="600"/>
              </a:spcAft>
              <a:buClr>
                <a:schemeClr val="accent2"/>
              </a:buClr>
              <a:buSzPct val="92000"/>
              <a:buFont typeface="Wingdings 2" panose="05020102010507070707" pitchFamily="18" charset="2"/>
              <a:buChar char=""/>
            </a:pPr>
            <a:r>
              <a:rPr lang="en-US" dirty="0">
                <a:solidFill>
                  <a:schemeClr val="tx2"/>
                </a:solidFill>
                <a:latin typeface="+mn-lt"/>
                <a:cs typeface="+mn-cs"/>
              </a:rPr>
              <a:t>Alzheimer's disease and dementia </a:t>
            </a:r>
          </a:p>
          <a:p>
            <a:pPr algn="r" defTabSz="457200">
              <a:spcBef>
                <a:spcPct val="20000"/>
              </a:spcBef>
              <a:spcAft>
                <a:spcPts val="600"/>
              </a:spcAft>
              <a:buClr>
                <a:schemeClr val="accent2"/>
              </a:buClr>
              <a:buSzPct val="92000"/>
            </a:pPr>
            <a:r>
              <a:rPr lang="en-US" sz="1100" dirty="0">
                <a:solidFill>
                  <a:schemeClr val="tx2"/>
                </a:solidFill>
                <a:latin typeface="+mn-lt"/>
                <a:cs typeface="+mn-cs"/>
              </a:rPr>
              <a:t>Source EEA, 2017</a:t>
            </a:r>
          </a:p>
        </p:txBody>
      </p:sp>
    </p:spTree>
    <p:extLst>
      <p:ext uri="{BB962C8B-B14F-4D97-AF65-F5344CB8AC3E}">
        <p14:creationId xmlns:p14="http://schemas.microsoft.com/office/powerpoint/2010/main" val="399856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EECB6F-B6F7-4618-9CCD-13F79A4351E1}"/>
              </a:ext>
            </a:extLst>
          </p:cNvPr>
          <p:cNvSpPr>
            <a:spLocks noGrp="1"/>
          </p:cNvSpPr>
          <p:nvPr>
            <p:ph type="title"/>
          </p:nvPr>
        </p:nvSpPr>
        <p:spPr>
          <a:xfrm>
            <a:off x="581025" y="679450"/>
            <a:ext cx="7989888" cy="509588"/>
          </a:xfrm>
        </p:spPr>
        <p:txBody>
          <a:bodyPr>
            <a:normAutofit fontScale="90000"/>
          </a:bodyPr>
          <a:lstStyle/>
          <a:p>
            <a:pPr fontAlgn="auto">
              <a:spcAft>
                <a:spcPts val="0"/>
              </a:spcAft>
              <a:defRPr/>
            </a:pPr>
            <a:r>
              <a:rPr lang="en-US" dirty="0"/>
              <a:t>Globally</a:t>
            </a:r>
            <a:endParaRPr lang="en-GB" dirty="0"/>
          </a:p>
        </p:txBody>
      </p:sp>
      <p:sp>
        <p:nvSpPr>
          <p:cNvPr id="3" name="Ορθογώνιο 2">
            <a:extLst>
              <a:ext uri="{FF2B5EF4-FFF2-40B4-BE49-F238E27FC236}">
                <a16:creationId xmlns:a16="http://schemas.microsoft.com/office/drawing/2014/main" id="{CCE8AD4E-EE19-4665-B3C5-43FDE1D3089F}"/>
              </a:ext>
            </a:extLst>
          </p:cNvPr>
          <p:cNvSpPr/>
          <p:nvPr/>
        </p:nvSpPr>
        <p:spPr>
          <a:xfrm>
            <a:off x="415188" y="1484784"/>
            <a:ext cx="8261268" cy="1892826"/>
          </a:xfrm>
          <a:prstGeom prst="rect">
            <a:avLst/>
          </a:prstGeom>
        </p:spPr>
        <p:txBody>
          <a:bodyPr wrap="square">
            <a:spAutoFit/>
          </a:bodyPr>
          <a:lstStyle/>
          <a:p>
            <a:pPr marL="304800" indent="-304800" algn="just" defTabSz="457200">
              <a:spcBef>
                <a:spcPct val="20000"/>
              </a:spcBef>
              <a:spcAft>
                <a:spcPts val="600"/>
              </a:spcAft>
              <a:buClr>
                <a:schemeClr val="accent2"/>
              </a:buClr>
              <a:buSzPct val="92000"/>
              <a:buFont typeface="Wingdings 2" panose="05020102010507070707" pitchFamily="18" charset="2"/>
              <a:buChar char=""/>
            </a:pPr>
            <a:r>
              <a:rPr lang="en-US" dirty="0">
                <a:solidFill>
                  <a:schemeClr val="tx2"/>
                </a:solidFill>
                <a:latin typeface="+mn-lt"/>
                <a:cs typeface="+mn-cs"/>
              </a:rPr>
              <a:t>4.2 million deaths every year as a result of exposure to ambient (outdoor) air pollution</a:t>
            </a:r>
          </a:p>
          <a:p>
            <a:pPr marL="304800" indent="-304800" algn="just" defTabSz="457200">
              <a:spcBef>
                <a:spcPct val="20000"/>
              </a:spcBef>
              <a:spcAft>
                <a:spcPts val="600"/>
              </a:spcAft>
              <a:buClr>
                <a:schemeClr val="accent2"/>
              </a:buClr>
              <a:buSzPct val="92000"/>
              <a:buFont typeface="Wingdings 2" panose="05020102010507070707" pitchFamily="18" charset="2"/>
              <a:buChar char=""/>
            </a:pPr>
            <a:r>
              <a:rPr lang="en-US" dirty="0">
                <a:solidFill>
                  <a:schemeClr val="tx2"/>
                </a:solidFill>
                <a:latin typeface="+mn-lt"/>
                <a:cs typeface="+mn-cs"/>
              </a:rPr>
              <a:t>91% of the world’s population lives in places where air quality exceeds WHO guideline limits</a:t>
            </a:r>
          </a:p>
          <a:p>
            <a:pPr algn="r" defTabSz="457200">
              <a:spcBef>
                <a:spcPct val="20000"/>
              </a:spcBef>
              <a:spcAft>
                <a:spcPts val="600"/>
              </a:spcAft>
              <a:buClr>
                <a:schemeClr val="accent2"/>
              </a:buClr>
              <a:buSzPct val="92000"/>
            </a:pPr>
            <a:r>
              <a:rPr lang="en-US" sz="1100" dirty="0">
                <a:solidFill>
                  <a:schemeClr val="tx2"/>
                </a:solidFill>
                <a:latin typeface="+mn-lt"/>
                <a:cs typeface="+mn-cs"/>
              </a:rPr>
              <a:t>Source: World Health Organization </a:t>
            </a:r>
          </a:p>
          <a:p>
            <a:pPr algn="r" defTabSz="457200">
              <a:spcBef>
                <a:spcPct val="20000"/>
              </a:spcBef>
              <a:spcAft>
                <a:spcPts val="600"/>
              </a:spcAft>
              <a:buClr>
                <a:schemeClr val="accent2"/>
              </a:buClr>
              <a:buSzPct val="92000"/>
            </a:pPr>
            <a:endParaRPr lang="en-US" sz="1100" dirty="0">
              <a:solidFill>
                <a:schemeClr val="tx2"/>
              </a:solidFill>
              <a:latin typeface="+mn-lt"/>
              <a:cs typeface="+mn-cs"/>
            </a:endParaRPr>
          </a:p>
        </p:txBody>
      </p:sp>
      <p:pic>
        <p:nvPicPr>
          <p:cNvPr id="7" name="Picture 12">
            <a:extLst>
              <a:ext uri="{FF2B5EF4-FFF2-40B4-BE49-F238E27FC236}">
                <a16:creationId xmlns:a16="http://schemas.microsoft.com/office/drawing/2014/main" id="{674EFEFB-5DFA-49EB-B1AF-DD90BA8D1700}"/>
              </a:ext>
            </a:extLst>
          </p:cNvPr>
          <p:cNvPicPr>
            <a:picLocks noChangeAspect="1"/>
          </p:cNvPicPr>
          <p:nvPr/>
        </p:nvPicPr>
        <p:blipFill>
          <a:blip r:embed="rId2"/>
          <a:stretch>
            <a:fillRect/>
          </a:stretch>
        </p:blipFill>
        <p:spPr>
          <a:xfrm>
            <a:off x="581025" y="3463278"/>
            <a:ext cx="5004175" cy="2407575"/>
          </a:xfrm>
          <a:prstGeom prst="rect">
            <a:avLst/>
          </a:prstGeom>
        </p:spPr>
      </p:pic>
    </p:spTree>
    <p:extLst>
      <p:ext uri="{BB962C8B-B14F-4D97-AF65-F5344CB8AC3E}">
        <p14:creationId xmlns:p14="http://schemas.microsoft.com/office/powerpoint/2010/main" val="12893979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EECB6F-B6F7-4618-9CCD-13F79A4351E1}"/>
              </a:ext>
            </a:extLst>
          </p:cNvPr>
          <p:cNvSpPr>
            <a:spLocks noGrp="1"/>
          </p:cNvSpPr>
          <p:nvPr>
            <p:ph type="title"/>
          </p:nvPr>
        </p:nvSpPr>
        <p:spPr>
          <a:xfrm>
            <a:off x="581024" y="679450"/>
            <a:ext cx="8095431" cy="661318"/>
          </a:xfrm>
        </p:spPr>
        <p:txBody>
          <a:bodyPr>
            <a:normAutofit fontScale="90000"/>
          </a:bodyPr>
          <a:lstStyle/>
          <a:p>
            <a:pPr fontAlgn="auto">
              <a:spcAft>
                <a:spcPts val="0"/>
              </a:spcAft>
              <a:defRPr/>
            </a:pPr>
            <a:r>
              <a:rPr lang="en-US" dirty="0"/>
              <a:t>Currently legislation of EU related to ambient air quality</a:t>
            </a:r>
            <a:endParaRPr lang="en-GB" dirty="0"/>
          </a:p>
        </p:txBody>
      </p:sp>
      <p:sp>
        <p:nvSpPr>
          <p:cNvPr id="3" name="Ορθογώνιο 2">
            <a:extLst>
              <a:ext uri="{FF2B5EF4-FFF2-40B4-BE49-F238E27FC236}">
                <a16:creationId xmlns:a16="http://schemas.microsoft.com/office/drawing/2014/main" id="{CCE8AD4E-EE19-4665-B3C5-43FDE1D3089F}"/>
              </a:ext>
            </a:extLst>
          </p:cNvPr>
          <p:cNvSpPr/>
          <p:nvPr/>
        </p:nvSpPr>
        <p:spPr>
          <a:xfrm>
            <a:off x="415188" y="1484784"/>
            <a:ext cx="8261268" cy="3342453"/>
          </a:xfrm>
          <a:prstGeom prst="rect">
            <a:avLst/>
          </a:prstGeom>
        </p:spPr>
        <p:txBody>
          <a:bodyPr wrap="square">
            <a:spAutoFit/>
          </a:bodyPr>
          <a:lstStyle/>
          <a:p>
            <a:pPr marL="0" indent="0">
              <a:buNone/>
            </a:pPr>
            <a:r>
              <a:rPr lang="en-US" dirty="0">
                <a:solidFill>
                  <a:schemeClr val="tx2"/>
                </a:solidFill>
                <a:latin typeface="+mn-lt"/>
                <a:cs typeface="+mn-cs"/>
              </a:rPr>
              <a:t>Directive 2008/50/EC on ambient air quality and cleaner air for Europe including the following elements:</a:t>
            </a:r>
          </a:p>
          <a:p>
            <a:pPr marL="0" indent="0">
              <a:buNone/>
            </a:pPr>
            <a:endParaRPr lang="en-US" dirty="0">
              <a:solidFill>
                <a:schemeClr val="tx2"/>
              </a:solidFill>
              <a:latin typeface="+mn-lt"/>
              <a:cs typeface="+mn-cs"/>
            </a:endParaRPr>
          </a:p>
          <a:p>
            <a:pPr marL="0" indent="0">
              <a:buNone/>
            </a:pPr>
            <a:r>
              <a:rPr lang="en-US" dirty="0">
                <a:solidFill>
                  <a:schemeClr val="tx2"/>
                </a:solidFill>
                <a:latin typeface="+mn-lt"/>
                <a:cs typeface="+mn-cs"/>
              </a:rPr>
              <a:t>• The merging of most of existing legislation into a single directive (except for the Fourth Daughter Directive) with no change to existing air quality objectives.</a:t>
            </a:r>
          </a:p>
          <a:p>
            <a:pPr marL="0" indent="0">
              <a:buNone/>
            </a:pPr>
            <a:r>
              <a:rPr lang="en-US" dirty="0">
                <a:solidFill>
                  <a:schemeClr val="tx2"/>
                </a:solidFill>
                <a:latin typeface="+mn-lt"/>
                <a:cs typeface="+mn-cs"/>
              </a:rPr>
              <a:t>• New air quality objectives for PM2.5 (fine particles) including the limit value and exposure related objectives.</a:t>
            </a:r>
          </a:p>
          <a:p>
            <a:pPr marL="0" indent="0">
              <a:buNone/>
            </a:pPr>
            <a:r>
              <a:rPr lang="en-US" dirty="0">
                <a:solidFill>
                  <a:schemeClr val="tx2"/>
                </a:solidFill>
                <a:latin typeface="+mn-lt"/>
                <a:cs typeface="+mn-cs"/>
              </a:rPr>
              <a:t>• The possibility to discount natural sources of pollution when assessing compliance against limit values.</a:t>
            </a:r>
          </a:p>
          <a:p>
            <a:pPr marL="0" indent="0">
              <a:buNone/>
            </a:pPr>
            <a:r>
              <a:rPr lang="en-US" dirty="0">
                <a:solidFill>
                  <a:schemeClr val="tx2"/>
                </a:solidFill>
                <a:latin typeface="+mn-lt"/>
                <a:cs typeface="+mn-cs"/>
              </a:rPr>
              <a:t>• The possibility for time extensions of three years (PM10) or up to five years (NO2, benzene) for complying with limit values.</a:t>
            </a:r>
          </a:p>
          <a:p>
            <a:pPr algn="r" defTabSz="457200">
              <a:spcBef>
                <a:spcPct val="20000"/>
              </a:spcBef>
              <a:spcAft>
                <a:spcPts val="600"/>
              </a:spcAft>
              <a:buClr>
                <a:schemeClr val="accent2"/>
              </a:buClr>
              <a:buSzPct val="92000"/>
            </a:pPr>
            <a:endParaRPr lang="en-US" sz="1100" dirty="0">
              <a:solidFill>
                <a:schemeClr val="tx2"/>
              </a:solidFill>
              <a:latin typeface="+mn-lt"/>
              <a:cs typeface="+mn-cs"/>
            </a:endParaRPr>
          </a:p>
        </p:txBody>
      </p:sp>
    </p:spTree>
    <p:extLst>
      <p:ext uri="{BB962C8B-B14F-4D97-AF65-F5344CB8AC3E}">
        <p14:creationId xmlns:p14="http://schemas.microsoft.com/office/powerpoint/2010/main" val="3852546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EECB6F-B6F7-4618-9CCD-13F79A4351E1}"/>
              </a:ext>
            </a:extLst>
          </p:cNvPr>
          <p:cNvSpPr>
            <a:spLocks noGrp="1"/>
          </p:cNvSpPr>
          <p:nvPr>
            <p:ph type="title"/>
          </p:nvPr>
        </p:nvSpPr>
        <p:spPr>
          <a:xfrm>
            <a:off x="581024" y="679450"/>
            <a:ext cx="8095431" cy="661318"/>
          </a:xfrm>
        </p:spPr>
        <p:txBody>
          <a:bodyPr>
            <a:normAutofit/>
          </a:bodyPr>
          <a:lstStyle/>
          <a:p>
            <a:pPr fontAlgn="auto">
              <a:spcAft>
                <a:spcPts val="0"/>
              </a:spcAft>
              <a:defRPr/>
            </a:pPr>
            <a:r>
              <a:rPr lang="en-US" dirty="0"/>
              <a:t>Photos</a:t>
            </a:r>
            <a:endParaRPr lang="en-GB" dirty="0"/>
          </a:p>
        </p:txBody>
      </p:sp>
      <p:sp>
        <p:nvSpPr>
          <p:cNvPr id="3" name="Ορθογώνιο 2">
            <a:extLst>
              <a:ext uri="{FF2B5EF4-FFF2-40B4-BE49-F238E27FC236}">
                <a16:creationId xmlns:a16="http://schemas.microsoft.com/office/drawing/2014/main" id="{CCE8AD4E-EE19-4665-B3C5-43FDE1D3089F}"/>
              </a:ext>
            </a:extLst>
          </p:cNvPr>
          <p:cNvSpPr/>
          <p:nvPr/>
        </p:nvSpPr>
        <p:spPr>
          <a:xfrm>
            <a:off x="5918" y="1708536"/>
            <a:ext cx="3485962" cy="572464"/>
          </a:xfrm>
          <a:prstGeom prst="rect">
            <a:avLst/>
          </a:prstGeom>
        </p:spPr>
        <p:txBody>
          <a:bodyPr wrap="square">
            <a:spAutoFit/>
          </a:bodyPr>
          <a:lstStyle/>
          <a:p>
            <a:pPr marL="0" indent="0">
              <a:buNone/>
            </a:pPr>
            <a:r>
              <a:rPr lang="en-US" dirty="0">
                <a:solidFill>
                  <a:schemeClr val="tx2"/>
                </a:solidFill>
                <a:latin typeface="+mn-lt"/>
                <a:cs typeface="+mn-cs"/>
              </a:rPr>
              <a:t>Household air pollution by heating </a:t>
            </a:r>
          </a:p>
          <a:p>
            <a:pPr algn="r" defTabSz="457200">
              <a:spcBef>
                <a:spcPct val="20000"/>
              </a:spcBef>
              <a:spcAft>
                <a:spcPts val="600"/>
              </a:spcAft>
              <a:buClr>
                <a:schemeClr val="accent2"/>
              </a:buClr>
              <a:buSzPct val="92000"/>
            </a:pPr>
            <a:endParaRPr lang="en-US" sz="1100" dirty="0">
              <a:solidFill>
                <a:schemeClr val="tx2"/>
              </a:solidFill>
              <a:latin typeface="+mn-lt"/>
              <a:cs typeface="+mn-cs"/>
            </a:endParaRPr>
          </a:p>
        </p:txBody>
      </p:sp>
      <p:pic>
        <p:nvPicPr>
          <p:cNvPr id="4" name="Content Placeholder 3">
            <a:extLst>
              <a:ext uri="{FF2B5EF4-FFF2-40B4-BE49-F238E27FC236}">
                <a16:creationId xmlns:a16="http://schemas.microsoft.com/office/drawing/2014/main" id="{6909AE19-FC48-4A47-84D5-8C991C116E4E}"/>
              </a:ext>
            </a:extLst>
          </p:cNvPr>
          <p:cNvPicPr>
            <a:picLocks noChangeAspect="1"/>
          </p:cNvPicPr>
          <p:nvPr/>
        </p:nvPicPr>
        <p:blipFill rotWithShape="1">
          <a:blip r:embed="rId2"/>
          <a:srcRect l="23730" r="12621" b="-1"/>
          <a:stretch/>
        </p:blipFill>
        <p:spPr>
          <a:xfrm>
            <a:off x="75870" y="2272139"/>
            <a:ext cx="3416010" cy="3099403"/>
          </a:xfrm>
          <a:prstGeom prst="rect">
            <a:avLst/>
          </a:prstGeom>
        </p:spPr>
      </p:pic>
      <p:pic>
        <p:nvPicPr>
          <p:cNvPr id="5" name="Εικόνα 4" descr="ÎÏÎ¿ÏÎ­Î»ÎµÏÎ¼Î± ÎµÎ¹ÎºÏÎ½Î±Ï Î³Î¹Î± Î±ÏÎ¼Î¿ÏÏÎ±Î¹ÏÎ¹ÎºÎ· ÏÏÏÎ±Î½ÏÎ· ÏÎ»ÏÏÎ¹Î½Î±">
            <a:extLst>
              <a:ext uri="{FF2B5EF4-FFF2-40B4-BE49-F238E27FC236}">
                <a16:creationId xmlns:a16="http://schemas.microsoft.com/office/drawing/2014/main" id="{39226A57-CAC0-44F7-816D-025AE6B27E2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592095" y="2281000"/>
            <a:ext cx="5512144" cy="3099403"/>
          </a:xfrm>
          <a:prstGeom prst="rect">
            <a:avLst/>
          </a:prstGeom>
          <a:noFill/>
          <a:ln>
            <a:noFill/>
          </a:ln>
        </p:spPr>
      </p:pic>
      <p:sp>
        <p:nvSpPr>
          <p:cNvPr id="6" name="Ορθογώνιο 5">
            <a:extLst>
              <a:ext uri="{FF2B5EF4-FFF2-40B4-BE49-F238E27FC236}">
                <a16:creationId xmlns:a16="http://schemas.microsoft.com/office/drawing/2014/main" id="{70C9730D-D002-4149-99A1-667D4613E79C}"/>
              </a:ext>
            </a:extLst>
          </p:cNvPr>
          <p:cNvSpPr/>
          <p:nvPr/>
        </p:nvSpPr>
        <p:spPr>
          <a:xfrm>
            <a:off x="3572728" y="1711562"/>
            <a:ext cx="5732433" cy="572464"/>
          </a:xfrm>
          <a:prstGeom prst="rect">
            <a:avLst/>
          </a:prstGeom>
        </p:spPr>
        <p:txBody>
          <a:bodyPr wrap="square">
            <a:spAutoFit/>
          </a:bodyPr>
          <a:lstStyle/>
          <a:p>
            <a:r>
              <a:rPr lang="en-US" dirty="0">
                <a:solidFill>
                  <a:schemeClr val="tx2"/>
                </a:solidFill>
                <a:latin typeface="+mn-lt"/>
                <a:cs typeface="+mn-cs"/>
              </a:rPr>
              <a:t>Air pollution in the Region of Western Macedonia, Greece</a:t>
            </a:r>
            <a:endParaRPr lang="en-CY" dirty="0">
              <a:solidFill>
                <a:schemeClr val="tx2"/>
              </a:solidFill>
              <a:latin typeface="+mn-lt"/>
              <a:cs typeface="+mn-cs"/>
            </a:endParaRPr>
          </a:p>
          <a:p>
            <a:pPr algn="r" defTabSz="457200">
              <a:spcBef>
                <a:spcPct val="20000"/>
              </a:spcBef>
              <a:spcAft>
                <a:spcPts val="600"/>
              </a:spcAft>
              <a:buClr>
                <a:schemeClr val="accent2"/>
              </a:buClr>
              <a:buSzPct val="92000"/>
            </a:pPr>
            <a:endParaRPr lang="en-US" sz="1100" dirty="0">
              <a:solidFill>
                <a:schemeClr val="tx2"/>
              </a:solidFill>
              <a:latin typeface="+mn-lt"/>
              <a:cs typeface="+mn-cs"/>
            </a:endParaRPr>
          </a:p>
        </p:txBody>
      </p:sp>
    </p:spTree>
    <p:extLst>
      <p:ext uri="{BB962C8B-B14F-4D97-AF65-F5344CB8AC3E}">
        <p14:creationId xmlns:p14="http://schemas.microsoft.com/office/powerpoint/2010/main" val="282069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EECB6F-B6F7-4618-9CCD-13F79A4351E1}"/>
              </a:ext>
            </a:extLst>
          </p:cNvPr>
          <p:cNvSpPr>
            <a:spLocks noGrp="1"/>
          </p:cNvSpPr>
          <p:nvPr>
            <p:ph type="title"/>
          </p:nvPr>
        </p:nvSpPr>
        <p:spPr>
          <a:xfrm>
            <a:off x="581025" y="679450"/>
            <a:ext cx="7989888" cy="509588"/>
          </a:xfrm>
        </p:spPr>
        <p:txBody>
          <a:bodyPr>
            <a:normAutofit fontScale="90000"/>
          </a:bodyPr>
          <a:lstStyle/>
          <a:p>
            <a:pPr fontAlgn="auto">
              <a:spcAft>
                <a:spcPts val="0"/>
              </a:spcAft>
              <a:defRPr/>
            </a:pPr>
            <a:r>
              <a:rPr lang="en-GB" dirty="0"/>
              <a:t>Trap project video</a:t>
            </a:r>
          </a:p>
        </p:txBody>
      </p:sp>
      <p:pic>
        <p:nvPicPr>
          <p:cNvPr id="3" name="Ηλεκτρονικά πολυμέσα 2" title="TRAP Project // Air Quality &amp; Health Sensitization Campaign">
            <a:hlinkClick r:id="" action="ppaction://media"/>
            <a:extLst>
              <a:ext uri="{FF2B5EF4-FFF2-40B4-BE49-F238E27FC236}">
                <a16:creationId xmlns:a16="http://schemas.microsoft.com/office/drawing/2014/main" id="{30141EE8-4242-40F3-A715-93D353821167}"/>
              </a:ext>
            </a:extLst>
          </p:cNvPr>
          <p:cNvPicPr>
            <a:picLocks noRot="1" noChangeAspect="1"/>
          </p:cNvPicPr>
          <p:nvPr>
            <a:videoFile r:link="rId1"/>
          </p:nvPr>
        </p:nvPicPr>
        <p:blipFill>
          <a:blip r:embed="rId3"/>
          <a:stretch>
            <a:fillRect/>
          </a:stretch>
        </p:blipFill>
        <p:spPr>
          <a:xfrm>
            <a:off x="471544" y="1268760"/>
            <a:ext cx="8200911" cy="4613013"/>
          </a:xfrm>
          <a:prstGeom prst="rect">
            <a:avLst/>
          </a:prstGeom>
        </p:spPr>
      </p:pic>
    </p:spTree>
    <p:extLst>
      <p:ext uri="{BB962C8B-B14F-4D97-AF65-F5344CB8AC3E}">
        <p14:creationId xmlns:p14="http://schemas.microsoft.com/office/powerpoint/2010/main" val="3875153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Θέση κειμένου 5">
            <a:extLst>
              <a:ext uri="{FF2B5EF4-FFF2-40B4-BE49-F238E27FC236}">
                <a16:creationId xmlns:a16="http://schemas.microsoft.com/office/drawing/2014/main" id="{7873E4F8-1FAC-4347-8147-F5F4D84343F3}"/>
              </a:ext>
            </a:extLst>
          </p:cNvPr>
          <p:cNvSpPr>
            <a:spLocks noGrp="1"/>
          </p:cNvSpPr>
          <p:nvPr>
            <p:ph type="body" sz="half" idx="2"/>
          </p:nvPr>
        </p:nvSpPr>
        <p:spPr>
          <a:xfrm>
            <a:off x="2433638" y="5394325"/>
            <a:ext cx="4265612" cy="690563"/>
          </a:xfrm>
        </p:spPr>
        <p:txBody>
          <a:bodyPr/>
          <a:lstStyle/>
          <a:p>
            <a:pPr algn="l"/>
            <a:r>
              <a:rPr lang="en-GB" altLang="en-CY" dirty="0"/>
              <a:t>Contact details</a:t>
            </a:r>
          </a:p>
        </p:txBody>
      </p:sp>
      <p:sp>
        <p:nvSpPr>
          <p:cNvPr id="18435" name="TextBox 6">
            <a:extLst>
              <a:ext uri="{FF2B5EF4-FFF2-40B4-BE49-F238E27FC236}">
                <a16:creationId xmlns:a16="http://schemas.microsoft.com/office/drawing/2014/main" id="{3647FAD3-FB06-40AB-BA06-65B0ECB8BFD6}"/>
              </a:ext>
            </a:extLst>
          </p:cNvPr>
          <p:cNvSpPr txBox="1">
            <a:spLocks noChangeArrowheads="1"/>
          </p:cNvSpPr>
          <p:nvPr/>
        </p:nvSpPr>
        <p:spPr bwMode="auto">
          <a:xfrm>
            <a:off x="755650" y="5394325"/>
            <a:ext cx="1439863" cy="646113"/>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Lucida Sans Unicode" panose="020B0602030504020204" pitchFamily="34" charset="0"/>
                <a:cs typeface="Arial" panose="020B0604020202020204" pitchFamily="34" charset="0"/>
              </a:defRPr>
            </a:lvl1pPr>
            <a:lvl2pPr marL="742950" indent="-285750">
              <a:defRPr>
                <a:solidFill>
                  <a:schemeClr val="tx1"/>
                </a:solidFill>
                <a:latin typeface="Lucida Sans Unicode" panose="020B0602030504020204" pitchFamily="34" charset="0"/>
                <a:cs typeface="Arial" panose="020B0604020202020204" pitchFamily="34" charset="0"/>
              </a:defRPr>
            </a:lvl2pPr>
            <a:lvl3pPr marL="1143000" indent="-228600">
              <a:defRPr>
                <a:solidFill>
                  <a:schemeClr val="tx1"/>
                </a:solidFill>
                <a:latin typeface="Lucida Sans Unicode" panose="020B0602030504020204" pitchFamily="34" charset="0"/>
                <a:cs typeface="Arial" panose="020B0604020202020204" pitchFamily="34" charset="0"/>
              </a:defRPr>
            </a:lvl3pPr>
            <a:lvl4pPr marL="1600200" indent="-228600">
              <a:defRPr>
                <a:solidFill>
                  <a:schemeClr val="tx1"/>
                </a:solidFill>
                <a:latin typeface="Lucida Sans Unicode" panose="020B0602030504020204" pitchFamily="34" charset="0"/>
                <a:cs typeface="Arial" panose="020B0604020202020204" pitchFamily="34" charset="0"/>
              </a:defRPr>
            </a:lvl4pPr>
            <a:lvl5pPr marL="2057400" indent="-228600">
              <a:defRPr>
                <a:solidFill>
                  <a:schemeClr val="tx1"/>
                </a:solidFill>
                <a:latin typeface="Lucida Sans Unicode" panose="020B06020305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9pPr>
          </a:lstStyle>
          <a:p>
            <a:pPr eaLnBrk="1" hangingPunct="1"/>
            <a:r>
              <a:rPr lang="en-GB" altLang="en-CY">
                <a:solidFill>
                  <a:schemeClr val="bg1"/>
                </a:solidFill>
              </a:rPr>
              <a:t>[LOGO OF PARTNER]</a:t>
            </a:r>
          </a:p>
        </p:txBody>
      </p:sp>
      <p:sp>
        <p:nvSpPr>
          <p:cNvPr id="8" name="TextBox 7">
            <a:extLst>
              <a:ext uri="{FF2B5EF4-FFF2-40B4-BE49-F238E27FC236}">
                <a16:creationId xmlns:a16="http://schemas.microsoft.com/office/drawing/2014/main" id="{7B08036E-F5A1-4A3F-BEAE-338C8274C051}"/>
              </a:ext>
            </a:extLst>
          </p:cNvPr>
          <p:cNvSpPr txBox="1"/>
          <p:nvPr/>
        </p:nvSpPr>
        <p:spPr>
          <a:xfrm>
            <a:off x="2119313" y="1557338"/>
            <a:ext cx="4802187" cy="646112"/>
          </a:xfrm>
          <a:prstGeom prst="rect">
            <a:avLst/>
          </a:prstGeom>
          <a:noFill/>
        </p:spPr>
        <p:txBody>
          <a:bodyPr>
            <a:spAutoFit/>
          </a:bodyPr>
          <a:lstStyle/>
          <a:p>
            <a:pPr algn="ctr" eaLnBrk="1" hangingPunct="1">
              <a:defRPr/>
            </a:pPr>
            <a:r>
              <a:rPr lang="en-GB" sz="3600" dirty="0">
                <a:solidFill>
                  <a:schemeClr val="accent1">
                    <a:lumMod val="75000"/>
                  </a:schemeClr>
                </a:solidFill>
              </a:rPr>
              <a:t>Thank you!</a:t>
            </a:r>
          </a:p>
        </p:txBody>
      </p:sp>
      <p:sp>
        <p:nvSpPr>
          <p:cNvPr id="18437" name="Ορθογώνιο 8">
            <a:extLst>
              <a:ext uri="{FF2B5EF4-FFF2-40B4-BE49-F238E27FC236}">
                <a16:creationId xmlns:a16="http://schemas.microsoft.com/office/drawing/2014/main" id="{AE34D4F0-06C3-45F2-B4C7-24F1BD18EF4B}"/>
              </a:ext>
            </a:extLst>
          </p:cNvPr>
          <p:cNvSpPr>
            <a:spLocks noChangeArrowheads="1"/>
          </p:cNvSpPr>
          <p:nvPr/>
        </p:nvSpPr>
        <p:spPr bwMode="auto">
          <a:xfrm>
            <a:off x="2339752" y="3573016"/>
            <a:ext cx="539602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Lucida Sans Unicode" panose="020B0602030504020204" pitchFamily="34" charset="0"/>
                <a:cs typeface="Arial" panose="020B0604020202020204" pitchFamily="34" charset="0"/>
              </a:defRPr>
            </a:lvl1pPr>
            <a:lvl2pPr marL="742950" indent="-285750">
              <a:defRPr>
                <a:solidFill>
                  <a:schemeClr val="tx1"/>
                </a:solidFill>
                <a:latin typeface="Lucida Sans Unicode" panose="020B0602030504020204" pitchFamily="34" charset="0"/>
                <a:cs typeface="Arial" panose="020B0604020202020204" pitchFamily="34" charset="0"/>
              </a:defRPr>
            </a:lvl2pPr>
            <a:lvl3pPr marL="1143000" indent="-228600">
              <a:defRPr>
                <a:solidFill>
                  <a:schemeClr val="tx1"/>
                </a:solidFill>
                <a:latin typeface="Lucida Sans Unicode" panose="020B0602030504020204" pitchFamily="34" charset="0"/>
                <a:cs typeface="Arial" panose="020B0604020202020204" pitchFamily="34" charset="0"/>
              </a:defRPr>
            </a:lvl3pPr>
            <a:lvl4pPr marL="1600200" indent="-228600">
              <a:defRPr>
                <a:solidFill>
                  <a:schemeClr val="tx1"/>
                </a:solidFill>
                <a:latin typeface="Lucida Sans Unicode" panose="020B0602030504020204" pitchFamily="34" charset="0"/>
                <a:cs typeface="Arial" panose="020B0604020202020204" pitchFamily="34" charset="0"/>
              </a:defRPr>
            </a:lvl4pPr>
            <a:lvl5pPr marL="2057400" indent="-228600">
              <a:defRPr>
                <a:solidFill>
                  <a:schemeClr val="tx1"/>
                </a:solidFill>
                <a:latin typeface="Lucida Sans Unicode" panose="020B0602030504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Lucida Sans Unicode" panose="020B0602030504020204" pitchFamily="34" charset="0"/>
                <a:cs typeface="Arial" panose="020B0604020202020204" pitchFamily="34" charset="0"/>
              </a:defRPr>
            </a:lvl9pPr>
          </a:lstStyle>
          <a:p>
            <a:pPr eaLnBrk="1" hangingPunct="1"/>
            <a:r>
              <a:rPr lang="en-GB" altLang="en-CY" dirty="0">
                <a:hlinkClick r:id="rId3"/>
              </a:rPr>
              <a:t>https://trap-project.eu/</a:t>
            </a:r>
            <a:endParaRPr lang="en-GB" altLang="en-CY" dirty="0"/>
          </a:p>
          <a:p>
            <a:r>
              <a:rPr lang="en-US" u="sng" dirty="0">
                <a:hlinkClick r:id="rId4"/>
              </a:rPr>
              <a:t>https://www.facebook.com/ProjectTRAPpage/</a:t>
            </a:r>
            <a:endParaRPr lang="en-CY" dirty="0"/>
          </a:p>
          <a:p>
            <a:r>
              <a:rPr lang="en-US" u="sng" dirty="0">
                <a:hlinkClick r:id="rId5"/>
              </a:rPr>
              <a:t>https://www.facebook.com/TRAPproject/</a:t>
            </a:r>
            <a:endParaRPr lang="en-CY" dirty="0"/>
          </a:p>
          <a:p>
            <a:pPr eaLnBrk="1" hangingPunct="1"/>
            <a:endParaRPr lang="en-GB" altLang="en-CY" dirty="0"/>
          </a:p>
        </p:txBody>
      </p:sp>
      <p:sp>
        <p:nvSpPr>
          <p:cNvPr id="2" name="Ορθογώνιο 1">
            <a:extLst>
              <a:ext uri="{FF2B5EF4-FFF2-40B4-BE49-F238E27FC236}">
                <a16:creationId xmlns:a16="http://schemas.microsoft.com/office/drawing/2014/main" id="{FCC780AE-A198-4017-BE9A-8CD2EE32F78B}"/>
              </a:ext>
            </a:extLst>
          </p:cNvPr>
          <p:cNvSpPr/>
          <p:nvPr/>
        </p:nvSpPr>
        <p:spPr>
          <a:xfrm>
            <a:off x="-36512" y="6453336"/>
            <a:ext cx="9180512" cy="248851"/>
          </a:xfrm>
          <a:prstGeom prst="rect">
            <a:avLst/>
          </a:prstGeom>
        </p:spPr>
        <p:txBody>
          <a:bodyPr wrap="square">
            <a:spAutoFit/>
          </a:bodyPr>
          <a:lstStyle/>
          <a:p>
            <a:pPr algn="ctr">
              <a:lnSpc>
                <a:spcPct val="107000"/>
              </a:lnSpc>
              <a:spcAft>
                <a:spcPts val="800"/>
              </a:spcAf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The views expressed in this promotional material do not necessarily reflect the views of the European Union, the participating countries and the Managing Authority</a:t>
            </a:r>
            <a:endParaRPr lang="en-CY"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2">
            <a:extLst>
              <a:ext uri="{FF2B5EF4-FFF2-40B4-BE49-F238E27FC236}">
                <a16:creationId xmlns:a16="http://schemas.microsoft.com/office/drawing/2014/main" id="{9446658F-2BA9-4DF8-9B0E-56AF7C33563B}"/>
              </a:ext>
            </a:extLst>
          </p:cNvPr>
          <p:cNvSpPr>
            <a:spLocks noGrp="1"/>
          </p:cNvSpPr>
          <p:nvPr>
            <p:ph type="title"/>
          </p:nvPr>
        </p:nvSpPr>
        <p:spPr>
          <a:xfrm>
            <a:off x="577056" y="812696"/>
            <a:ext cx="7989888" cy="509588"/>
          </a:xfrm>
        </p:spPr>
        <p:txBody>
          <a:bodyPr>
            <a:normAutofit fontScale="90000"/>
          </a:bodyPr>
          <a:lstStyle/>
          <a:p>
            <a:pPr algn="ctr"/>
            <a:r>
              <a:rPr lang="en-GB" altLang="en-US" b="1" i="1" dirty="0">
                <a:latin typeface="Calibri" panose="020F0502020204030204" pitchFamily="34" charset="0"/>
              </a:rPr>
              <a:t>“Transboundary Air Pollution Health Index Development and Implementation”</a:t>
            </a:r>
            <a:r>
              <a:rPr lang="en-GB" altLang="en-US" dirty="0">
                <a:latin typeface="Calibri" panose="020F0502020204030204" pitchFamily="34" charset="0"/>
              </a:rPr>
              <a:t> </a:t>
            </a:r>
            <a:endParaRPr lang="en-US" altLang="en-US" dirty="0">
              <a:latin typeface="Calibri" panose="020F0502020204030204" pitchFamily="34" charset="0"/>
            </a:endParaRPr>
          </a:p>
        </p:txBody>
      </p:sp>
      <p:sp>
        <p:nvSpPr>
          <p:cNvPr id="16387" name="Θέση περιεχομένου 1">
            <a:extLst>
              <a:ext uri="{FF2B5EF4-FFF2-40B4-BE49-F238E27FC236}">
                <a16:creationId xmlns:a16="http://schemas.microsoft.com/office/drawing/2014/main" id="{24D96BAA-11A3-47B0-93FA-8140E3F9707C}"/>
              </a:ext>
            </a:extLst>
          </p:cNvPr>
          <p:cNvSpPr>
            <a:spLocks noGrp="1"/>
          </p:cNvSpPr>
          <p:nvPr>
            <p:ph idx="1"/>
          </p:nvPr>
        </p:nvSpPr>
        <p:spPr>
          <a:xfrm>
            <a:off x="577056" y="1930356"/>
            <a:ext cx="7883376" cy="4302125"/>
          </a:xfrm>
        </p:spPr>
        <p:txBody>
          <a:bodyPr/>
          <a:lstStyle/>
          <a:p>
            <a:pPr algn="just" eaLnBrk="1" hangingPunct="1">
              <a:spcBef>
                <a:spcPct val="0"/>
              </a:spcBef>
              <a:buFontTx/>
              <a:buNone/>
            </a:pPr>
            <a:r>
              <a:rPr lang="en-GB" altLang="en-US" sz="1800" dirty="0">
                <a:latin typeface="Calibri" panose="020F0502020204030204" pitchFamily="34" charset="0"/>
              </a:rPr>
              <a:t> </a:t>
            </a:r>
            <a:endParaRPr lang="en-US" altLang="en-US" sz="1800" dirty="0">
              <a:latin typeface="Calibri" panose="020F0502020204030204" pitchFamily="34" charset="0"/>
            </a:endParaRPr>
          </a:p>
          <a:p>
            <a:pPr algn="ctr" eaLnBrk="1" hangingPunct="1">
              <a:spcBef>
                <a:spcPct val="0"/>
              </a:spcBef>
              <a:buFontTx/>
              <a:buNone/>
            </a:pPr>
            <a:r>
              <a:rPr lang="en-GB" altLang="en-US" sz="1800" b="1" i="1" dirty="0">
                <a:latin typeface="Calibri" panose="020F0502020204030204" pitchFamily="34" charset="0"/>
              </a:rPr>
              <a:t>“Transboundary Air Pollution Health Index Development and Implementation”</a:t>
            </a:r>
            <a:r>
              <a:rPr lang="en-GB" altLang="en-US" sz="1800" dirty="0">
                <a:latin typeface="Calibri" panose="020F0502020204030204" pitchFamily="34" charset="0"/>
              </a:rPr>
              <a:t> </a:t>
            </a:r>
            <a:endParaRPr lang="en-US" altLang="en-US" dirty="0">
              <a:latin typeface="Calibri" panose="020F0502020204030204" pitchFamily="34" charset="0"/>
            </a:endParaRPr>
          </a:p>
          <a:p>
            <a:pPr algn="ctr" eaLnBrk="1" hangingPunct="1">
              <a:spcBef>
                <a:spcPct val="0"/>
              </a:spcBef>
              <a:buFontTx/>
              <a:buNone/>
            </a:pPr>
            <a:r>
              <a:rPr lang="en-GB" altLang="en-US" dirty="0">
                <a:latin typeface="Calibri" panose="020F0502020204030204" pitchFamily="34" charset="0"/>
              </a:rPr>
              <a:t>is co-funded by the  Interreg IPA Cross-Border Cooperation Programme CCI 2014 TC 16 I5CB 009 </a:t>
            </a:r>
          </a:p>
          <a:p>
            <a:pPr algn="just" eaLnBrk="1" hangingPunct="1">
              <a:spcBef>
                <a:spcPct val="0"/>
              </a:spcBef>
              <a:buFontTx/>
              <a:buNone/>
            </a:pPr>
            <a:endParaRPr lang="en-GB" altLang="en-US" sz="1800" dirty="0">
              <a:latin typeface="Calibri" panose="020F0502020204030204" pitchFamily="34" charset="0"/>
            </a:endParaRPr>
          </a:p>
          <a:p>
            <a:pPr algn="just">
              <a:spcBef>
                <a:spcPct val="0"/>
              </a:spcBef>
              <a:buFontTx/>
              <a:buNone/>
            </a:pPr>
            <a:endParaRPr lang="en-US" altLang="en-US" sz="1800" dirty="0">
              <a:latin typeface="Calibri" panose="020F0502020204030204" pitchFamily="34" charset="0"/>
            </a:endParaRPr>
          </a:p>
          <a:p>
            <a:pPr algn="just">
              <a:spcBef>
                <a:spcPct val="0"/>
              </a:spcBef>
              <a:buFontTx/>
              <a:buNone/>
            </a:pPr>
            <a:endParaRPr lang="en-US" altLang="en-US" dirty="0">
              <a:latin typeface="Calibri" panose="020F0502020204030204" pitchFamily="34" charset="0"/>
            </a:endParaRPr>
          </a:p>
          <a:p>
            <a:pPr algn="just">
              <a:spcBef>
                <a:spcPct val="0"/>
              </a:spcBef>
              <a:buFontTx/>
              <a:buNone/>
            </a:pPr>
            <a:endParaRPr lang="en-US" altLang="en-US" sz="1800" dirty="0">
              <a:latin typeface="Calibri" panose="020F0502020204030204" pitchFamily="34" charset="0"/>
            </a:endParaRPr>
          </a:p>
          <a:p>
            <a:pPr algn="just">
              <a:spcBef>
                <a:spcPct val="0"/>
              </a:spcBef>
            </a:pPr>
            <a:r>
              <a:rPr lang="el-GR" altLang="en-US" sz="1800" dirty="0">
                <a:latin typeface="Calibri" panose="020F0502020204030204" pitchFamily="34" charset="0"/>
              </a:rPr>
              <a:t>The Programme </a:t>
            </a:r>
            <a:r>
              <a:rPr lang="el-GR" altLang="en-US" sz="1800" dirty="0" err="1">
                <a:latin typeface="Calibri" panose="020F0502020204030204" pitchFamily="34" charset="0"/>
              </a:rPr>
              <a:t>worth</a:t>
            </a:r>
            <a:r>
              <a:rPr lang="el-GR" altLang="en-US" sz="1800" dirty="0">
                <a:latin typeface="Calibri" panose="020F0502020204030204" pitchFamily="34" charset="0"/>
              </a:rPr>
              <a:t> </a:t>
            </a:r>
            <a:r>
              <a:rPr lang="el-GR" altLang="en-US" sz="1800" dirty="0" err="1">
                <a:latin typeface="Calibri" panose="020F0502020204030204" pitchFamily="34" charset="0"/>
              </a:rPr>
              <a:t>more</a:t>
            </a:r>
            <a:r>
              <a:rPr lang="el-GR" altLang="en-US" sz="1800" dirty="0">
                <a:latin typeface="Calibri" panose="020F0502020204030204" pitchFamily="34" charset="0"/>
              </a:rPr>
              <a:t> </a:t>
            </a:r>
            <a:r>
              <a:rPr lang="el-GR" altLang="en-US" sz="1800" dirty="0" err="1">
                <a:latin typeface="Calibri" panose="020F0502020204030204" pitchFamily="34" charset="0"/>
              </a:rPr>
              <a:t>than</a:t>
            </a:r>
            <a:r>
              <a:rPr lang="el-GR" altLang="en-US" sz="1800" dirty="0">
                <a:latin typeface="Calibri" panose="020F0502020204030204" pitchFamily="34" charset="0"/>
              </a:rPr>
              <a:t> EUR 45 </a:t>
            </a:r>
            <a:r>
              <a:rPr lang="el-GR" altLang="en-US" sz="1800" dirty="0" err="1">
                <a:latin typeface="Calibri" panose="020F0502020204030204" pitchFamily="34" charset="0"/>
              </a:rPr>
              <a:t>million</a:t>
            </a:r>
            <a:r>
              <a:rPr lang="el-GR" altLang="en-US" sz="1800" dirty="0">
                <a:latin typeface="Calibri" panose="020F0502020204030204" pitchFamily="34" charset="0"/>
              </a:rPr>
              <a:t>, </a:t>
            </a:r>
            <a:r>
              <a:rPr lang="el-GR" altLang="en-US" sz="1800" dirty="0" err="1">
                <a:latin typeface="Calibri" panose="020F0502020204030204" pitchFamily="34" charset="0"/>
              </a:rPr>
              <a:t>with</a:t>
            </a:r>
            <a:r>
              <a:rPr lang="el-GR" altLang="en-US" sz="1800" dirty="0">
                <a:latin typeface="Calibri" panose="020F0502020204030204" pitchFamily="34" charset="0"/>
              </a:rPr>
              <a:t> a </a:t>
            </a:r>
            <a:r>
              <a:rPr lang="el-GR" altLang="en-US" sz="1800" dirty="0" err="1">
                <a:latin typeface="Calibri" panose="020F0502020204030204" pitchFamily="34" charset="0"/>
              </a:rPr>
              <a:t>contribution</a:t>
            </a:r>
            <a:r>
              <a:rPr lang="el-GR" altLang="en-US" sz="1800" dirty="0">
                <a:latin typeface="Calibri" panose="020F0502020204030204" pitchFamily="34" charset="0"/>
              </a:rPr>
              <a:t> </a:t>
            </a:r>
            <a:r>
              <a:rPr lang="el-GR" altLang="en-US" sz="1800" dirty="0" err="1">
                <a:latin typeface="Calibri" panose="020F0502020204030204" pitchFamily="34" charset="0"/>
              </a:rPr>
              <a:t>from</a:t>
            </a:r>
            <a:r>
              <a:rPr lang="el-GR" altLang="en-US" sz="1800" dirty="0">
                <a:latin typeface="Calibri" panose="020F0502020204030204" pitchFamily="34" charset="0"/>
              </a:rPr>
              <a:t> the </a:t>
            </a:r>
            <a:r>
              <a:rPr lang="en-US" altLang="en-US" sz="1800" dirty="0">
                <a:latin typeface="Calibri" panose="020F0502020204030204" pitchFamily="34" charset="0"/>
              </a:rPr>
              <a:t>E.U</a:t>
            </a:r>
            <a:r>
              <a:rPr lang="en-US" altLang="en-US" dirty="0">
                <a:latin typeface="Calibri" panose="020F0502020204030204" pitchFamily="34" charset="0"/>
              </a:rPr>
              <a:t> </a:t>
            </a:r>
            <a:r>
              <a:rPr lang="el-GR" altLang="en-US" sz="1800" dirty="0">
                <a:latin typeface="Calibri" panose="020F0502020204030204" pitchFamily="34" charset="0"/>
              </a:rPr>
              <a:t>of </a:t>
            </a:r>
            <a:r>
              <a:rPr lang="el-GR" altLang="en-US" sz="1800" dirty="0" err="1">
                <a:latin typeface="Calibri" panose="020F0502020204030204" pitchFamily="34" charset="0"/>
              </a:rPr>
              <a:t>nearly</a:t>
            </a:r>
            <a:r>
              <a:rPr lang="el-GR" altLang="en-US" sz="1800" dirty="0">
                <a:latin typeface="Calibri" panose="020F0502020204030204" pitchFamily="34" charset="0"/>
              </a:rPr>
              <a:t> EUR 39 </a:t>
            </a:r>
            <a:r>
              <a:rPr lang="el-GR" altLang="en-US" sz="1800" dirty="0" err="1">
                <a:latin typeface="Calibri" panose="020F0502020204030204" pitchFamily="34" charset="0"/>
              </a:rPr>
              <a:t>million</a:t>
            </a:r>
            <a:r>
              <a:rPr lang="el-GR" altLang="en-US" sz="1800" dirty="0">
                <a:latin typeface="Calibri" panose="020F0502020204030204" pitchFamily="34" charset="0"/>
              </a:rPr>
              <a:t> </a:t>
            </a:r>
            <a:r>
              <a:rPr lang="el-GR" altLang="en-US" sz="1800" dirty="0" err="1">
                <a:latin typeface="Calibri" panose="020F0502020204030204" pitchFamily="34" charset="0"/>
              </a:rPr>
              <a:t>from</a:t>
            </a:r>
            <a:r>
              <a:rPr lang="el-GR" altLang="en-US" sz="1800" dirty="0">
                <a:latin typeface="Calibri" panose="020F0502020204030204" pitchFamily="34" charset="0"/>
              </a:rPr>
              <a:t> the </a:t>
            </a:r>
            <a:r>
              <a:rPr lang="el-GR" altLang="en-US" sz="1800" dirty="0" err="1">
                <a:latin typeface="Calibri" panose="020F0502020204030204" pitchFamily="34" charset="0"/>
              </a:rPr>
              <a:t>Instrument</a:t>
            </a:r>
            <a:r>
              <a:rPr lang="el-GR" altLang="en-US" sz="1800" dirty="0">
                <a:latin typeface="Calibri" panose="020F0502020204030204" pitchFamily="34" charset="0"/>
              </a:rPr>
              <a:t> for </a:t>
            </a:r>
            <a:r>
              <a:rPr lang="el-GR" altLang="en-US" sz="1800" dirty="0" err="1">
                <a:latin typeface="Calibri" panose="020F0502020204030204" pitchFamily="34" charset="0"/>
              </a:rPr>
              <a:t>Pre-accession</a:t>
            </a:r>
            <a:r>
              <a:rPr lang="el-GR" altLang="en-US" sz="1800" dirty="0">
                <a:latin typeface="Calibri" panose="020F0502020204030204" pitchFamily="34" charset="0"/>
              </a:rPr>
              <a:t> Assistance (IPA).</a:t>
            </a:r>
            <a:endParaRPr lang="en-US" altLang="en-US" sz="1800" dirty="0">
              <a:latin typeface="Calibri" panose="020F0502020204030204" pitchFamily="34" charset="0"/>
            </a:endParaRPr>
          </a:p>
          <a:p>
            <a:pPr algn="just">
              <a:spcBef>
                <a:spcPct val="0"/>
              </a:spcBef>
            </a:pPr>
            <a:r>
              <a:rPr lang="el-GR" altLang="en-US" dirty="0">
                <a:latin typeface="Calibri" panose="020F0502020204030204" pitchFamily="34" charset="0"/>
              </a:rPr>
              <a:t>The </a:t>
            </a:r>
            <a:r>
              <a:rPr lang="el-GR" altLang="en-US" dirty="0" err="1">
                <a:latin typeface="Calibri" panose="020F0502020204030204" pitchFamily="34" charset="0"/>
              </a:rPr>
              <a:t>Programme's</a:t>
            </a:r>
            <a:r>
              <a:rPr lang="el-GR" altLang="en-US" dirty="0">
                <a:latin typeface="Calibri" panose="020F0502020204030204" pitchFamily="34" charset="0"/>
              </a:rPr>
              <a:t> </a:t>
            </a:r>
            <a:r>
              <a:rPr lang="el-GR" altLang="en-US" dirty="0" err="1">
                <a:latin typeface="Calibri" panose="020F0502020204030204" pitchFamily="34" charset="0"/>
              </a:rPr>
              <a:t>overall</a:t>
            </a:r>
            <a:r>
              <a:rPr lang="el-GR" altLang="en-US" dirty="0">
                <a:latin typeface="Calibri" panose="020F0502020204030204" pitchFamily="34" charset="0"/>
              </a:rPr>
              <a:t> </a:t>
            </a:r>
            <a:r>
              <a:rPr lang="el-GR" altLang="en-US" dirty="0" err="1">
                <a:latin typeface="Calibri" panose="020F0502020204030204" pitchFamily="34" charset="0"/>
              </a:rPr>
              <a:t>objective</a:t>
            </a:r>
            <a:r>
              <a:rPr lang="el-GR" altLang="en-US" dirty="0">
                <a:latin typeface="Calibri" panose="020F0502020204030204" pitchFamily="34" charset="0"/>
              </a:rPr>
              <a:t> </a:t>
            </a:r>
            <a:r>
              <a:rPr lang="el-GR" altLang="en-US" dirty="0" err="1">
                <a:latin typeface="Calibri" panose="020F0502020204030204" pitchFamily="34" charset="0"/>
              </a:rPr>
              <a:t>is</a:t>
            </a:r>
            <a:r>
              <a:rPr lang="el-GR" altLang="en-US" dirty="0">
                <a:latin typeface="Calibri" panose="020F0502020204030204" pitchFamily="34" charset="0"/>
              </a:rPr>
              <a:t> </a:t>
            </a:r>
            <a:r>
              <a:rPr lang="el-GR" altLang="en-US" dirty="0" err="1">
                <a:latin typeface="Calibri" panose="020F0502020204030204" pitchFamily="34" charset="0"/>
              </a:rPr>
              <a:t>to</a:t>
            </a:r>
            <a:r>
              <a:rPr lang="el-GR" altLang="en-US" dirty="0">
                <a:latin typeface="Calibri" panose="020F0502020204030204" pitchFamily="34" charset="0"/>
              </a:rPr>
              <a:t> </a:t>
            </a:r>
            <a:r>
              <a:rPr lang="el-GR" altLang="en-US" dirty="0" err="1">
                <a:latin typeface="Calibri" panose="020F0502020204030204" pitchFamily="34" charset="0"/>
              </a:rPr>
              <a:t>enhance</a:t>
            </a:r>
            <a:r>
              <a:rPr lang="el-GR" altLang="en-US" dirty="0">
                <a:latin typeface="Calibri" panose="020F0502020204030204" pitchFamily="34" charset="0"/>
              </a:rPr>
              <a:t> </a:t>
            </a:r>
            <a:r>
              <a:rPr lang="el-GR" altLang="en-US" dirty="0" err="1">
                <a:latin typeface="Calibri" panose="020F0502020204030204" pitchFamily="34" charset="0"/>
              </a:rPr>
              <a:t>territorial</a:t>
            </a:r>
            <a:r>
              <a:rPr lang="el-GR" altLang="en-US" dirty="0">
                <a:latin typeface="Calibri" panose="020F0502020204030204" pitchFamily="34" charset="0"/>
              </a:rPr>
              <a:t> </a:t>
            </a:r>
            <a:r>
              <a:rPr lang="el-GR" altLang="en-US" dirty="0" err="1">
                <a:latin typeface="Calibri" panose="020F0502020204030204" pitchFamily="34" charset="0"/>
              </a:rPr>
              <a:t>cohesion</a:t>
            </a:r>
            <a:r>
              <a:rPr lang="el-GR" altLang="en-US" dirty="0">
                <a:latin typeface="Calibri" panose="020F0502020204030204" pitchFamily="34" charset="0"/>
              </a:rPr>
              <a:t> </a:t>
            </a:r>
            <a:r>
              <a:rPr lang="el-GR" altLang="en-US" dirty="0" err="1">
                <a:latin typeface="Calibri" panose="020F0502020204030204" pitchFamily="34" charset="0"/>
              </a:rPr>
              <a:t>by</a:t>
            </a:r>
            <a:r>
              <a:rPr lang="el-GR" altLang="en-US" dirty="0">
                <a:latin typeface="Calibri" panose="020F0502020204030204" pitchFamily="34" charset="0"/>
              </a:rPr>
              <a:t> </a:t>
            </a:r>
            <a:r>
              <a:rPr lang="el-GR" altLang="en-US" dirty="0" err="1">
                <a:latin typeface="Calibri" panose="020F0502020204030204" pitchFamily="34" charset="0"/>
              </a:rPr>
              <a:t>improving</a:t>
            </a:r>
            <a:r>
              <a:rPr lang="en-US" altLang="en-US" dirty="0">
                <a:latin typeface="Calibri" panose="020F0502020204030204" pitchFamily="34" charset="0"/>
              </a:rPr>
              <a:t> </a:t>
            </a:r>
            <a:r>
              <a:rPr lang="el-GR" altLang="en-US" dirty="0" err="1">
                <a:latin typeface="Calibri" panose="020F0502020204030204" pitchFamily="34" charset="0"/>
              </a:rPr>
              <a:t>living</a:t>
            </a:r>
            <a:r>
              <a:rPr lang="el-GR" altLang="en-US" dirty="0">
                <a:latin typeface="Calibri" panose="020F0502020204030204" pitchFamily="34" charset="0"/>
              </a:rPr>
              <a:t> </a:t>
            </a:r>
            <a:r>
              <a:rPr lang="el-GR" altLang="en-US" dirty="0" err="1">
                <a:latin typeface="Calibri" panose="020F0502020204030204" pitchFamily="34" charset="0"/>
              </a:rPr>
              <a:t>standards</a:t>
            </a:r>
            <a:r>
              <a:rPr lang="el-GR" altLang="en-US" dirty="0">
                <a:latin typeface="Calibri" panose="020F0502020204030204" pitchFamily="34" charset="0"/>
              </a:rPr>
              <a:t> and </a:t>
            </a:r>
            <a:r>
              <a:rPr lang="el-GR" altLang="en-US" dirty="0" err="1">
                <a:latin typeface="Calibri" panose="020F0502020204030204" pitchFamily="34" charset="0"/>
              </a:rPr>
              <a:t>employment</a:t>
            </a:r>
            <a:r>
              <a:rPr lang="el-GR" altLang="en-US" dirty="0">
                <a:latin typeface="Calibri" panose="020F0502020204030204" pitchFamily="34" charset="0"/>
              </a:rPr>
              <a:t> </a:t>
            </a:r>
            <a:r>
              <a:rPr lang="el-GR" altLang="en-US" dirty="0" err="1">
                <a:latin typeface="Calibri" panose="020F0502020204030204" pitchFamily="34" charset="0"/>
              </a:rPr>
              <a:t>opportunities</a:t>
            </a:r>
            <a:r>
              <a:rPr lang="el-GR" altLang="en-US" dirty="0">
                <a:latin typeface="Calibri" panose="020F0502020204030204" pitchFamily="34" charset="0"/>
              </a:rPr>
              <a:t> </a:t>
            </a:r>
            <a:r>
              <a:rPr lang="el-GR" altLang="en-US" dirty="0" err="1">
                <a:latin typeface="Calibri" panose="020F0502020204030204" pitchFamily="34" charset="0"/>
              </a:rPr>
              <a:t>holding</a:t>
            </a:r>
            <a:r>
              <a:rPr lang="el-GR" altLang="en-US" dirty="0">
                <a:latin typeface="Calibri" panose="020F0502020204030204" pitchFamily="34" charset="0"/>
              </a:rPr>
              <a:t> </a:t>
            </a:r>
            <a:r>
              <a:rPr lang="el-GR" altLang="en-US" dirty="0" err="1">
                <a:latin typeface="Calibri" panose="020F0502020204030204" pitchFamily="34" charset="0"/>
              </a:rPr>
              <a:t>respect</a:t>
            </a:r>
            <a:r>
              <a:rPr lang="el-GR" altLang="en-US" dirty="0">
                <a:latin typeface="Calibri" panose="020F0502020204030204" pitchFamily="34" charset="0"/>
              </a:rPr>
              <a:t> </a:t>
            </a:r>
            <a:r>
              <a:rPr lang="el-GR" altLang="en-US" dirty="0" err="1">
                <a:latin typeface="Calibri" panose="020F0502020204030204" pitchFamily="34" charset="0"/>
              </a:rPr>
              <a:t>to</a:t>
            </a:r>
            <a:r>
              <a:rPr lang="el-GR" altLang="en-US" dirty="0">
                <a:latin typeface="Calibri" panose="020F0502020204030204" pitchFamily="34" charset="0"/>
              </a:rPr>
              <a:t> the </a:t>
            </a:r>
            <a:r>
              <a:rPr lang="el-GR" altLang="en-US" dirty="0" err="1">
                <a:latin typeface="Calibri" panose="020F0502020204030204" pitchFamily="34" charset="0"/>
              </a:rPr>
              <a:t>environment</a:t>
            </a:r>
            <a:r>
              <a:rPr lang="el-GR" altLang="en-US" dirty="0">
                <a:latin typeface="Calibri" panose="020F0502020204030204" pitchFamily="34" charset="0"/>
              </a:rPr>
              <a:t> and </a:t>
            </a:r>
            <a:r>
              <a:rPr lang="el-GR" altLang="en-US" dirty="0" err="1">
                <a:latin typeface="Calibri" panose="020F0502020204030204" pitchFamily="34" charset="0"/>
              </a:rPr>
              <a:t>by</a:t>
            </a:r>
            <a:r>
              <a:rPr lang="el-GR" altLang="en-US" dirty="0">
                <a:latin typeface="Calibri" panose="020F0502020204030204" pitchFamily="34" charset="0"/>
              </a:rPr>
              <a:t> </a:t>
            </a:r>
            <a:r>
              <a:rPr lang="el-GR" altLang="en-US" dirty="0" err="1">
                <a:latin typeface="Calibri" panose="020F0502020204030204" pitchFamily="34" charset="0"/>
              </a:rPr>
              <a:t>using</a:t>
            </a:r>
            <a:r>
              <a:rPr lang="el-GR" altLang="en-US" dirty="0">
                <a:latin typeface="Calibri" panose="020F0502020204030204" pitchFamily="34" charset="0"/>
              </a:rPr>
              <a:t> the </a:t>
            </a:r>
            <a:r>
              <a:rPr lang="el-GR" altLang="en-US" dirty="0" err="1">
                <a:latin typeface="Calibri" panose="020F0502020204030204" pitchFamily="34" charset="0"/>
              </a:rPr>
              <a:t>natural</a:t>
            </a:r>
            <a:r>
              <a:rPr lang="el-GR" altLang="en-US" dirty="0">
                <a:latin typeface="Calibri" panose="020F0502020204030204" pitchFamily="34" charset="0"/>
              </a:rPr>
              <a:t> </a:t>
            </a:r>
            <a:r>
              <a:rPr lang="el-GR" altLang="en-US" dirty="0" err="1">
                <a:latin typeface="Calibri" panose="020F0502020204030204" pitchFamily="34" charset="0"/>
              </a:rPr>
              <a:t>resources</a:t>
            </a:r>
            <a:r>
              <a:rPr lang="el-GR" altLang="en-US" dirty="0">
                <a:latin typeface="Calibri" panose="020F0502020204030204" pitchFamily="34" charset="0"/>
              </a:rPr>
              <a:t> for </a:t>
            </a:r>
            <a:r>
              <a:rPr lang="el-GR" altLang="en-US" dirty="0" err="1">
                <a:latin typeface="Calibri" panose="020F0502020204030204" pitchFamily="34" charset="0"/>
              </a:rPr>
              <a:t>upgrading</a:t>
            </a:r>
            <a:r>
              <a:rPr lang="el-GR" altLang="en-US" dirty="0">
                <a:latin typeface="Calibri" panose="020F0502020204030204" pitchFamily="34" charset="0"/>
              </a:rPr>
              <a:t> of the </a:t>
            </a:r>
            <a:r>
              <a:rPr lang="el-GR" altLang="en-US" dirty="0" err="1">
                <a:latin typeface="Calibri" panose="020F0502020204030204" pitchFamily="34" charset="0"/>
              </a:rPr>
              <a:t>tourism</a:t>
            </a:r>
            <a:r>
              <a:rPr lang="el-GR" altLang="en-US" dirty="0">
                <a:latin typeface="Calibri" panose="020F0502020204030204" pitchFamily="34" charset="0"/>
              </a:rPr>
              <a:t> </a:t>
            </a:r>
            <a:r>
              <a:rPr lang="el-GR" altLang="en-US" dirty="0" err="1">
                <a:latin typeface="Calibri" panose="020F0502020204030204" pitchFamily="34" charset="0"/>
              </a:rPr>
              <a:t>product</a:t>
            </a:r>
            <a:r>
              <a:rPr lang="el-GR" altLang="en-US" dirty="0">
                <a:latin typeface="Calibri" panose="020F0502020204030204" pitchFamily="34" charset="0"/>
              </a:rPr>
              <a:t>.</a:t>
            </a:r>
          </a:p>
          <a:p>
            <a:pPr algn="ctr" eaLnBrk="1" hangingPunct="1">
              <a:spcBef>
                <a:spcPct val="0"/>
              </a:spcBef>
              <a:buFontTx/>
              <a:buNone/>
            </a:pPr>
            <a:endParaRPr lang="en-GB" altLang="en-US" sz="1800" dirty="0">
              <a:latin typeface="Calibri" panose="020F0502020204030204" pitchFamily="34" charset="0"/>
            </a:endParaRPr>
          </a:p>
          <a:p>
            <a:pPr algn="ctr" eaLnBrk="1" hangingPunct="1">
              <a:spcBef>
                <a:spcPct val="0"/>
              </a:spcBef>
              <a:buFontTx/>
              <a:buNone/>
            </a:pPr>
            <a:r>
              <a:rPr lang="en-GB" altLang="en-US" sz="1800" dirty="0">
                <a:latin typeface="Calibri" panose="020F0502020204030204" pitchFamily="34" charset="0"/>
              </a:rPr>
              <a:t> </a:t>
            </a:r>
            <a:endParaRPr lang="en-US" altLang="en-US" dirty="0">
              <a:latin typeface="Calibri" panose="020F0502020204030204" pitchFamily="34" charset="0"/>
            </a:endParaRPr>
          </a:p>
        </p:txBody>
      </p:sp>
      <p:pic>
        <p:nvPicPr>
          <p:cNvPr id="4" name="Εικόνα 3">
            <a:extLst>
              <a:ext uri="{FF2B5EF4-FFF2-40B4-BE49-F238E27FC236}">
                <a16:creationId xmlns:a16="http://schemas.microsoft.com/office/drawing/2014/main" id="{B301FE0A-0F96-4319-82E5-EA76794970D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979712" y="2811521"/>
            <a:ext cx="5472608" cy="123495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2">
            <a:extLst>
              <a:ext uri="{FF2B5EF4-FFF2-40B4-BE49-F238E27FC236}">
                <a16:creationId xmlns:a16="http://schemas.microsoft.com/office/drawing/2014/main" id="{9446658F-2BA9-4DF8-9B0E-56AF7C33563B}"/>
              </a:ext>
            </a:extLst>
          </p:cNvPr>
          <p:cNvSpPr>
            <a:spLocks noGrp="1"/>
          </p:cNvSpPr>
          <p:nvPr>
            <p:ph type="title"/>
          </p:nvPr>
        </p:nvSpPr>
        <p:spPr>
          <a:xfrm>
            <a:off x="581025" y="679450"/>
            <a:ext cx="7989888" cy="509588"/>
          </a:xfrm>
        </p:spPr>
        <p:txBody>
          <a:bodyPr>
            <a:normAutofit fontScale="90000"/>
          </a:bodyPr>
          <a:lstStyle/>
          <a:p>
            <a:pPr fontAlgn="auto">
              <a:spcAft>
                <a:spcPts val="0"/>
              </a:spcAft>
              <a:defRPr/>
            </a:pPr>
            <a:r>
              <a:rPr lang="en-US" dirty="0"/>
              <a:t>Trap project brief description</a:t>
            </a:r>
            <a:endParaRPr lang="el-GR" dirty="0"/>
          </a:p>
        </p:txBody>
      </p:sp>
      <p:sp>
        <p:nvSpPr>
          <p:cNvPr id="16387" name="Θέση περιεχομένου 1">
            <a:extLst>
              <a:ext uri="{FF2B5EF4-FFF2-40B4-BE49-F238E27FC236}">
                <a16:creationId xmlns:a16="http://schemas.microsoft.com/office/drawing/2014/main" id="{24D96BAA-11A3-47B0-93FA-8140E3F9707C}"/>
              </a:ext>
            </a:extLst>
          </p:cNvPr>
          <p:cNvSpPr>
            <a:spLocks noGrp="1"/>
          </p:cNvSpPr>
          <p:nvPr>
            <p:ph idx="1"/>
          </p:nvPr>
        </p:nvSpPr>
        <p:spPr>
          <a:xfrm>
            <a:off x="467544" y="1628800"/>
            <a:ext cx="7989888" cy="4302125"/>
          </a:xfrm>
        </p:spPr>
        <p:txBody>
          <a:bodyPr/>
          <a:lstStyle/>
          <a:p>
            <a:pPr marL="0" indent="0" algn="just">
              <a:lnSpc>
                <a:spcPct val="150000"/>
              </a:lnSpc>
              <a:spcBef>
                <a:spcPct val="0"/>
              </a:spcBef>
              <a:buNone/>
            </a:pPr>
            <a:r>
              <a:rPr lang="en-GB" altLang="en-US" sz="1800" b="1" dirty="0">
                <a:latin typeface="Calibri" panose="020F0502020204030204" pitchFamily="34" charset="0"/>
              </a:rPr>
              <a:t>Priority Axes: </a:t>
            </a:r>
            <a:r>
              <a:rPr lang="en-GB" altLang="en-US" sz="1800" dirty="0">
                <a:latin typeface="Calibri" panose="020F0502020204030204" pitchFamily="34" charset="0"/>
              </a:rPr>
              <a:t>2. Protection of Environment – Transportation</a:t>
            </a:r>
          </a:p>
          <a:p>
            <a:pPr marL="0" indent="0" algn="just">
              <a:lnSpc>
                <a:spcPct val="150000"/>
              </a:lnSpc>
              <a:spcBef>
                <a:spcPct val="0"/>
              </a:spcBef>
              <a:buNone/>
            </a:pPr>
            <a:r>
              <a:rPr lang="en-GB" altLang="en-US" sz="1800" b="1" dirty="0">
                <a:latin typeface="Calibri" panose="020F0502020204030204" pitchFamily="34" charset="0"/>
              </a:rPr>
              <a:t>Thematic Priority: </a:t>
            </a:r>
            <a:r>
              <a:rPr lang="en-US" altLang="en-US" sz="1800" dirty="0">
                <a:latin typeface="Calibri" panose="020F0502020204030204" pitchFamily="34" charset="0"/>
              </a:rPr>
              <a:t>2b. Protecting the environment and promoting climate change adaptation and mitigation, risk prevention and management</a:t>
            </a:r>
            <a:endParaRPr lang="en-GB" altLang="en-US" sz="1800" dirty="0">
              <a:latin typeface="Calibri" panose="020F0502020204030204" pitchFamily="34" charset="0"/>
            </a:endParaRPr>
          </a:p>
          <a:p>
            <a:pPr marL="0" indent="0" algn="just">
              <a:lnSpc>
                <a:spcPct val="150000"/>
              </a:lnSpc>
              <a:spcBef>
                <a:spcPct val="0"/>
              </a:spcBef>
              <a:buNone/>
            </a:pPr>
            <a:r>
              <a:rPr lang="en-GB" altLang="en-US" sz="1800" b="1" dirty="0">
                <a:latin typeface="Calibri" panose="020F0502020204030204" pitchFamily="34" charset="0"/>
              </a:rPr>
              <a:t>Specific Objective: </a:t>
            </a:r>
            <a:r>
              <a:rPr lang="en-US" altLang="en-US" sz="1800" dirty="0">
                <a:latin typeface="Calibri" panose="020F0502020204030204" pitchFamily="34" charset="0"/>
              </a:rPr>
              <a:t>2.3  Sustainable management of protected areas, ecosystems and biodiversity</a:t>
            </a:r>
            <a:endParaRPr lang="en-US" altLang="en-US" sz="1800" b="1" dirty="0">
              <a:latin typeface="Calibri" panose="020F0502020204030204" pitchFamily="34" charset="0"/>
            </a:endParaRPr>
          </a:p>
          <a:p>
            <a:pPr marL="0" indent="0" algn="just">
              <a:lnSpc>
                <a:spcPct val="150000"/>
              </a:lnSpc>
              <a:spcBef>
                <a:spcPct val="0"/>
              </a:spcBef>
              <a:buNone/>
            </a:pPr>
            <a:r>
              <a:rPr lang="en-US" altLang="en-US" sz="1800" b="1" dirty="0">
                <a:latin typeface="Calibri" panose="020F0502020204030204" pitchFamily="34" charset="0"/>
              </a:rPr>
              <a:t>Project Duration: </a:t>
            </a:r>
            <a:r>
              <a:rPr lang="en-US" altLang="en-US" sz="1800" dirty="0">
                <a:latin typeface="Calibri" panose="020F0502020204030204" pitchFamily="34" charset="0"/>
              </a:rPr>
              <a:t>24 months 03-08-2018 until 03-08-2020</a:t>
            </a:r>
            <a:endParaRPr lang="en-US" altLang="en-US" sz="1800" b="1" dirty="0">
              <a:latin typeface="Calibri" panose="020F0502020204030204" pitchFamily="34" charset="0"/>
            </a:endParaRPr>
          </a:p>
          <a:p>
            <a:pPr marL="0" indent="0" algn="just">
              <a:lnSpc>
                <a:spcPct val="150000"/>
              </a:lnSpc>
              <a:spcBef>
                <a:spcPct val="0"/>
              </a:spcBef>
              <a:buNone/>
            </a:pPr>
            <a:r>
              <a:rPr lang="en-US" altLang="en-US" sz="1800" b="1" dirty="0">
                <a:latin typeface="Calibri" panose="020F0502020204030204" pitchFamily="34" charset="0"/>
              </a:rPr>
              <a:t>Total Budget:</a:t>
            </a:r>
            <a:r>
              <a:rPr lang="el-GR" altLang="en-US" sz="1800" b="1" dirty="0">
                <a:latin typeface="Calibri" panose="020F0502020204030204" pitchFamily="34" charset="0"/>
              </a:rPr>
              <a:t> </a:t>
            </a:r>
            <a:r>
              <a:rPr lang="en-US" altLang="en-US" sz="1800" dirty="0">
                <a:latin typeface="Calibri" panose="020F0502020204030204" pitchFamily="34" charset="0"/>
              </a:rPr>
              <a:t>969.331,00</a:t>
            </a:r>
            <a:r>
              <a:rPr lang="el-GR" altLang="en-US" sz="1800" dirty="0">
                <a:latin typeface="Calibri" panose="020F0502020204030204" pitchFamily="34" charset="0"/>
              </a:rPr>
              <a:t>€</a:t>
            </a:r>
          </a:p>
          <a:p>
            <a:pPr marL="0" indent="0" algn="just">
              <a:lnSpc>
                <a:spcPct val="150000"/>
              </a:lnSpc>
              <a:spcBef>
                <a:spcPct val="0"/>
              </a:spcBef>
              <a:buNone/>
            </a:pPr>
            <a:r>
              <a:rPr lang="en-US" altLang="en-US" sz="1800" b="1" dirty="0">
                <a:latin typeface="Calibri" panose="020F0502020204030204" pitchFamily="34" charset="0"/>
              </a:rPr>
              <a:t>Union Support: </a:t>
            </a:r>
            <a:r>
              <a:rPr lang="en-US" altLang="en-US" sz="1800" dirty="0">
                <a:latin typeface="Calibri" panose="020F0502020204030204" pitchFamily="34" charset="0"/>
              </a:rPr>
              <a:t>823.931,35</a:t>
            </a:r>
            <a:r>
              <a:rPr lang="el-GR" altLang="en-US" sz="1800" dirty="0">
                <a:latin typeface="Calibri" panose="020F0502020204030204" pitchFamily="34" charset="0"/>
              </a:rPr>
              <a:t>€</a:t>
            </a:r>
            <a:endParaRPr lang="en-US" altLang="en-US" sz="1800" dirty="0">
              <a:latin typeface="Calibri" panose="020F0502020204030204" pitchFamily="34" charset="0"/>
            </a:endParaRPr>
          </a:p>
          <a:p>
            <a:pPr marL="0" indent="0" algn="just">
              <a:lnSpc>
                <a:spcPct val="150000"/>
              </a:lnSpc>
              <a:spcBef>
                <a:spcPct val="0"/>
              </a:spcBef>
              <a:buNone/>
            </a:pPr>
            <a:r>
              <a:rPr lang="en-US" altLang="en-US" sz="1800" b="1" dirty="0">
                <a:latin typeface="Calibri" panose="020F0502020204030204" pitchFamily="34" charset="0"/>
              </a:rPr>
              <a:t>National Funding: </a:t>
            </a:r>
            <a:r>
              <a:rPr lang="en-US" altLang="en-US" sz="1800" dirty="0">
                <a:latin typeface="Calibri" panose="020F0502020204030204" pitchFamily="34" charset="0"/>
              </a:rPr>
              <a:t>145.399,65</a:t>
            </a:r>
            <a:r>
              <a:rPr lang="el-GR" altLang="en-US" sz="1800" dirty="0">
                <a:latin typeface="Calibri" panose="020F0502020204030204" pitchFamily="34" charset="0"/>
              </a:rPr>
              <a:t>€</a:t>
            </a:r>
          </a:p>
          <a:p>
            <a:pPr marL="0" indent="0" algn="just">
              <a:lnSpc>
                <a:spcPct val="150000"/>
              </a:lnSpc>
              <a:spcBef>
                <a:spcPct val="0"/>
              </a:spcBef>
              <a:buNone/>
            </a:pPr>
            <a:r>
              <a:rPr lang="en-US" altLang="en-US" sz="1800" b="1" dirty="0">
                <a:latin typeface="Calibri" panose="020F0502020204030204" pitchFamily="34" charset="0"/>
              </a:rPr>
              <a:t>Equipment: </a:t>
            </a:r>
            <a:r>
              <a:rPr lang="en-US" altLang="en-US" sz="1800" dirty="0">
                <a:latin typeface="Calibri" panose="020F0502020204030204" pitchFamily="34" charset="0"/>
              </a:rPr>
              <a:t>430.000,00</a:t>
            </a:r>
            <a:r>
              <a:rPr lang="el-GR" altLang="en-US" sz="1800" dirty="0">
                <a:latin typeface="Calibri" panose="020F0502020204030204" pitchFamily="34" charset="0"/>
              </a:rPr>
              <a:t>€</a:t>
            </a:r>
            <a:endParaRPr lang="el-GR" altLang="el-GR" dirty="0"/>
          </a:p>
        </p:txBody>
      </p:sp>
    </p:spTree>
    <p:extLst>
      <p:ext uri="{BB962C8B-B14F-4D97-AF65-F5344CB8AC3E}">
        <p14:creationId xmlns:p14="http://schemas.microsoft.com/office/powerpoint/2010/main" val="240955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2">
            <a:extLst>
              <a:ext uri="{FF2B5EF4-FFF2-40B4-BE49-F238E27FC236}">
                <a16:creationId xmlns:a16="http://schemas.microsoft.com/office/drawing/2014/main" id="{9446658F-2BA9-4DF8-9B0E-56AF7C33563B}"/>
              </a:ext>
            </a:extLst>
          </p:cNvPr>
          <p:cNvSpPr>
            <a:spLocks noGrp="1"/>
          </p:cNvSpPr>
          <p:nvPr>
            <p:ph type="title"/>
          </p:nvPr>
        </p:nvSpPr>
        <p:spPr>
          <a:xfrm>
            <a:off x="581025" y="679450"/>
            <a:ext cx="7989888" cy="509588"/>
          </a:xfrm>
        </p:spPr>
        <p:txBody>
          <a:bodyPr>
            <a:normAutofit/>
          </a:bodyPr>
          <a:lstStyle/>
          <a:p>
            <a:pPr fontAlgn="auto">
              <a:spcAft>
                <a:spcPts val="0"/>
              </a:spcAft>
              <a:defRPr/>
            </a:pPr>
            <a:r>
              <a:rPr lang="en-US" altLang="en-US" sz="2500" dirty="0"/>
              <a:t>Strategic objective of TRAP project</a:t>
            </a:r>
            <a:endParaRPr lang="el-GR" sz="2500" dirty="0"/>
          </a:p>
        </p:txBody>
      </p:sp>
      <p:sp>
        <p:nvSpPr>
          <p:cNvPr id="16387" name="Θέση περιεχομένου 1">
            <a:extLst>
              <a:ext uri="{FF2B5EF4-FFF2-40B4-BE49-F238E27FC236}">
                <a16:creationId xmlns:a16="http://schemas.microsoft.com/office/drawing/2014/main" id="{24D96BAA-11A3-47B0-93FA-8140E3F9707C}"/>
              </a:ext>
            </a:extLst>
          </p:cNvPr>
          <p:cNvSpPr>
            <a:spLocks noGrp="1"/>
          </p:cNvSpPr>
          <p:nvPr>
            <p:ph idx="1"/>
          </p:nvPr>
        </p:nvSpPr>
        <p:spPr>
          <a:xfrm>
            <a:off x="467544" y="1556792"/>
            <a:ext cx="7989888" cy="4302125"/>
          </a:xfrm>
        </p:spPr>
        <p:txBody>
          <a:bodyPr/>
          <a:lstStyle/>
          <a:p>
            <a:pPr marL="0" indent="0" algn="just">
              <a:spcBef>
                <a:spcPct val="0"/>
              </a:spcBef>
              <a:buNone/>
            </a:pPr>
            <a:r>
              <a:rPr lang="en-US" altLang="en-US" b="1" dirty="0">
                <a:latin typeface="Calibri" panose="020F0502020204030204" pitchFamily="34" charset="0"/>
              </a:rPr>
              <a:t>Strategic objective of TRAP project is the creation of an ICT application integrating Air Quality Monitoring with Air Pollution Health Indicator (APHI) in CB area.</a:t>
            </a:r>
          </a:p>
          <a:p>
            <a:pPr marL="0" indent="0">
              <a:spcBef>
                <a:spcPct val="0"/>
              </a:spcBef>
              <a:buNone/>
            </a:pPr>
            <a:endParaRPr lang="en-US" altLang="en-US" sz="1800" dirty="0">
              <a:latin typeface="Calibri" panose="020F0502020204030204" pitchFamily="34" charset="0"/>
            </a:endParaRPr>
          </a:p>
          <a:p>
            <a:pPr marL="0" indent="0" algn="just">
              <a:spcBef>
                <a:spcPct val="0"/>
              </a:spcBef>
              <a:buNone/>
            </a:pPr>
            <a:r>
              <a:rPr lang="en-US" altLang="en-US" sz="1800" b="1" dirty="0">
                <a:latin typeface="Calibri" panose="020F0502020204030204" pitchFamily="34" charset="0"/>
              </a:rPr>
              <a:t>The specific sub-objectives of the project are to:</a:t>
            </a:r>
            <a:endParaRPr lang="en-US" altLang="en-US" sz="1800" dirty="0">
              <a:latin typeface="Calibri" panose="020F0502020204030204" pitchFamily="34" charset="0"/>
            </a:endParaRPr>
          </a:p>
          <a:p>
            <a:pPr marL="0" indent="0" algn="just">
              <a:spcBef>
                <a:spcPct val="0"/>
              </a:spcBef>
              <a:buNone/>
            </a:pPr>
            <a:r>
              <a:rPr lang="en-US" altLang="en-US" sz="1800" dirty="0">
                <a:latin typeface="Calibri" panose="020F0502020204030204" pitchFamily="34" charset="0"/>
              </a:rPr>
              <a:t>• </a:t>
            </a:r>
            <a:r>
              <a:rPr lang="en-US" altLang="en-US" dirty="0">
                <a:latin typeface="Calibri" panose="020F0502020204030204" pitchFamily="34" charset="0"/>
              </a:rPr>
              <a:t>Develop and evaluate emission inventories </a:t>
            </a:r>
          </a:p>
          <a:p>
            <a:pPr marL="0" indent="0" algn="just">
              <a:spcBef>
                <a:spcPct val="0"/>
              </a:spcBef>
              <a:buNone/>
            </a:pPr>
            <a:r>
              <a:rPr lang="en-US" altLang="en-US" dirty="0">
                <a:latin typeface="Calibri" panose="020F0502020204030204" pitchFamily="34" charset="0"/>
              </a:rPr>
              <a:t>• Assess the health risk related to air quality measurements</a:t>
            </a:r>
          </a:p>
          <a:p>
            <a:pPr marL="0" indent="0" algn="just">
              <a:spcBef>
                <a:spcPct val="0"/>
              </a:spcBef>
              <a:buNone/>
            </a:pPr>
            <a:r>
              <a:rPr lang="en-US" altLang="en-US" dirty="0">
                <a:latin typeface="Calibri" panose="020F0502020204030204" pitchFamily="34" charset="0"/>
              </a:rPr>
              <a:t>• Create integrated ICT tool including air quality information correlated to possible health impacts </a:t>
            </a:r>
          </a:p>
          <a:p>
            <a:pPr marL="0" indent="0" algn="just">
              <a:spcBef>
                <a:spcPct val="0"/>
              </a:spcBef>
              <a:buNone/>
            </a:pPr>
            <a:r>
              <a:rPr lang="en-US" altLang="en-US" dirty="0">
                <a:latin typeface="Calibri" panose="020F0502020204030204" pitchFamily="34" charset="0"/>
              </a:rPr>
              <a:t>• Evaluate the CB conditions regarding air quality and transported pollution in CB area</a:t>
            </a:r>
          </a:p>
          <a:p>
            <a:pPr marL="0" indent="0" algn="just">
              <a:spcBef>
                <a:spcPct val="0"/>
              </a:spcBef>
              <a:buNone/>
            </a:pPr>
            <a:r>
              <a:rPr lang="en-US" altLang="en-US" dirty="0">
                <a:latin typeface="Calibri" panose="020F0502020204030204" pitchFamily="34" charset="0"/>
              </a:rPr>
              <a:t>• Engage relevant stakeholders in order to inform them on the created tool operation and indexes </a:t>
            </a:r>
          </a:p>
          <a:p>
            <a:pPr marL="0" indent="0" algn="just">
              <a:spcBef>
                <a:spcPct val="0"/>
              </a:spcBef>
              <a:buNone/>
            </a:pPr>
            <a:r>
              <a:rPr lang="en-US" altLang="en-US" dirty="0">
                <a:latin typeface="Calibri" panose="020F0502020204030204" pitchFamily="34" charset="0"/>
              </a:rPr>
              <a:t>• Disseminate and communicate the project results to key stakeholders, general public and vulnerable groups.</a:t>
            </a:r>
            <a:endParaRPr lang="el-GR" altLang="el-GR" dirty="0">
              <a:latin typeface="Calibri" panose="020F0502020204030204" pitchFamily="34" charset="0"/>
            </a:endParaRPr>
          </a:p>
        </p:txBody>
      </p:sp>
    </p:spTree>
    <p:extLst>
      <p:ext uri="{BB962C8B-B14F-4D97-AF65-F5344CB8AC3E}">
        <p14:creationId xmlns:p14="http://schemas.microsoft.com/office/powerpoint/2010/main" val="3172911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Τίτλος 2">
            <a:extLst>
              <a:ext uri="{FF2B5EF4-FFF2-40B4-BE49-F238E27FC236}">
                <a16:creationId xmlns:a16="http://schemas.microsoft.com/office/drawing/2014/main" id="{9446658F-2BA9-4DF8-9B0E-56AF7C33563B}"/>
              </a:ext>
            </a:extLst>
          </p:cNvPr>
          <p:cNvSpPr>
            <a:spLocks noGrp="1"/>
          </p:cNvSpPr>
          <p:nvPr>
            <p:ph type="title"/>
          </p:nvPr>
        </p:nvSpPr>
        <p:spPr>
          <a:xfrm>
            <a:off x="581025" y="679450"/>
            <a:ext cx="7989888" cy="509588"/>
          </a:xfrm>
        </p:spPr>
        <p:txBody>
          <a:bodyPr>
            <a:normAutofit/>
          </a:bodyPr>
          <a:lstStyle/>
          <a:p>
            <a:pPr fontAlgn="auto">
              <a:spcAft>
                <a:spcPts val="0"/>
              </a:spcAft>
              <a:defRPr/>
            </a:pPr>
            <a:r>
              <a:rPr lang="en-US" altLang="en-US" sz="2500" dirty="0"/>
              <a:t>partnership</a:t>
            </a:r>
            <a:endParaRPr lang="el-GR" sz="2500" dirty="0"/>
          </a:p>
        </p:txBody>
      </p:sp>
      <p:sp>
        <p:nvSpPr>
          <p:cNvPr id="16387" name="Θέση περιεχομένου 1">
            <a:extLst>
              <a:ext uri="{FF2B5EF4-FFF2-40B4-BE49-F238E27FC236}">
                <a16:creationId xmlns:a16="http://schemas.microsoft.com/office/drawing/2014/main" id="{24D96BAA-11A3-47B0-93FA-8140E3F9707C}"/>
              </a:ext>
            </a:extLst>
          </p:cNvPr>
          <p:cNvSpPr>
            <a:spLocks noGrp="1"/>
          </p:cNvSpPr>
          <p:nvPr>
            <p:ph idx="1"/>
          </p:nvPr>
        </p:nvSpPr>
        <p:spPr>
          <a:xfrm>
            <a:off x="446196" y="1410456"/>
            <a:ext cx="7989888" cy="2592288"/>
          </a:xfrm>
        </p:spPr>
        <p:txBody>
          <a:bodyPr/>
          <a:lstStyle/>
          <a:p>
            <a:pPr eaLnBrk="1" hangingPunct="1">
              <a:lnSpc>
                <a:spcPct val="200000"/>
              </a:lnSpc>
              <a:spcBef>
                <a:spcPct val="0"/>
              </a:spcBef>
              <a:buFontTx/>
              <a:buNone/>
            </a:pPr>
            <a:r>
              <a:rPr lang="en-US" altLang="en-US" sz="1800" b="1" dirty="0">
                <a:latin typeface="Calibri" panose="020F0502020204030204" pitchFamily="34" charset="0"/>
              </a:rPr>
              <a:t>PB1: ENVIRONMENTAL CENTRE OF WESTERN MACEDONIA / KEPE</a:t>
            </a:r>
          </a:p>
          <a:p>
            <a:pPr eaLnBrk="1" hangingPunct="1">
              <a:lnSpc>
                <a:spcPct val="200000"/>
              </a:lnSpc>
              <a:spcBef>
                <a:spcPct val="0"/>
              </a:spcBef>
              <a:buFontTx/>
              <a:buNone/>
            </a:pPr>
            <a:r>
              <a:rPr lang="en-US" altLang="en-US" sz="1800" b="1" dirty="0">
                <a:latin typeface="Calibri" panose="020F0502020204030204" pitchFamily="34" charset="0"/>
              </a:rPr>
              <a:t>PB2: MUNICIPALITY OF FLORINA / </a:t>
            </a:r>
            <a:r>
              <a:rPr lang="en-US" altLang="en-US" sz="1800" b="1" dirty="0" err="1">
                <a:latin typeface="Calibri" panose="020F0502020204030204" pitchFamily="34" charset="0"/>
              </a:rPr>
              <a:t>MoF</a:t>
            </a:r>
            <a:endParaRPr lang="en-US" altLang="en-US" sz="1800" b="1" dirty="0">
              <a:latin typeface="Calibri" panose="020F0502020204030204" pitchFamily="34" charset="0"/>
            </a:endParaRPr>
          </a:p>
          <a:p>
            <a:pPr eaLnBrk="1" hangingPunct="1">
              <a:lnSpc>
                <a:spcPct val="200000"/>
              </a:lnSpc>
              <a:spcBef>
                <a:spcPct val="0"/>
              </a:spcBef>
              <a:buFontTx/>
              <a:buNone/>
            </a:pPr>
            <a:r>
              <a:rPr lang="en-US" altLang="en-US" sz="1800" b="1" dirty="0">
                <a:latin typeface="Calibri" panose="020F0502020204030204" pitchFamily="34" charset="0"/>
              </a:rPr>
              <a:t>PB3: EUROPEAN REGIONAL FRAMEWORK FOR COOPERATION / ERFC</a:t>
            </a:r>
          </a:p>
          <a:p>
            <a:pPr eaLnBrk="1" hangingPunct="1">
              <a:lnSpc>
                <a:spcPct val="200000"/>
              </a:lnSpc>
              <a:spcBef>
                <a:spcPct val="0"/>
              </a:spcBef>
              <a:buFontTx/>
              <a:buNone/>
            </a:pPr>
            <a:r>
              <a:rPr lang="en-US" altLang="en-US" sz="1800" b="1" dirty="0">
                <a:latin typeface="Calibri" panose="020F0502020204030204" pitchFamily="34" charset="0"/>
              </a:rPr>
              <a:t>PB4: CENTER FOR CLIMATE CHANGE / CCC</a:t>
            </a:r>
          </a:p>
          <a:p>
            <a:pPr eaLnBrk="1" hangingPunct="1">
              <a:lnSpc>
                <a:spcPct val="200000"/>
              </a:lnSpc>
              <a:spcBef>
                <a:spcPct val="0"/>
              </a:spcBef>
              <a:buFontTx/>
              <a:buNone/>
            </a:pPr>
            <a:r>
              <a:rPr lang="en-US" altLang="en-US" sz="1800" b="1" dirty="0">
                <a:latin typeface="Calibri" panose="020F0502020204030204" pitchFamily="34" charset="0"/>
              </a:rPr>
              <a:t>PB5: MINISTRY OF ENVIRONMENT AND PHYSICAL PLANNING / </a:t>
            </a:r>
            <a:r>
              <a:rPr lang="en-US" altLang="en-US" sz="1800" b="1" dirty="0" err="1">
                <a:latin typeface="Calibri" panose="020F0502020204030204" pitchFamily="34" charset="0"/>
              </a:rPr>
              <a:t>MoEPP</a:t>
            </a:r>
            <a:endParaRPr lang="en-US" altLang="en-US" b="1" dirty="0">
              <a:latin typeface="Calibri" panose="020F0502020204030204" pitchFamily="34" charset="0"/>
            </a:endParaRPr>
          </a:p>
        </p:txBody>
      </p:sp>
      <p:grpSp>
        <p:nvGrpSpPr>
          <p:cNvPr id="4" name="Ομάδα 3">
            <a:extLst>
              <a:ext uri="{FF2B5EF4-FFF2-40B4-BE49-F238E27FC236}">
                <a16:creationId xmlns:a16="http://schemas.microsoft.com/office/drawing/2014/main" id="{3B043E64-5684-4F11-B5F3-40636232874E}"/>
              </a:ext>
            </a:extLst>
          </p:cNvPr>
          <p:cNvGrpSpPr/>
          <p:nvPr/>
        </p:nvGrpSpPr>
        <p:grpSpPr>
          <a:xfrm>
            <a:off x="446196" y="4233557"/>
            <a:ext cx="8060484" cy="1268241"/>
            <a:chOff x="0" y="0"/>
            <a:chExt cx="6151187" cy="968251"/>
          </a:xfrm>
        </p:grpSpPr>
        <p:pic>
          <p:nvPicPr>
            <p:cNvPr id="5" name="Picture 27" descr="kepe">
              <a:extLst>
                <a:ext uri="{FF2B5EF4-FFF2-40B4-BE49-F238E27FC236}">
                  <a16:creationId xmlns:a16="http://schemas.microsoft.com/office/drawing/2014/main" id="{695D3F85-2B70-417F-90B5-0D11A353CD2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838835" cy="896620"/>
            </a:xfrm>
            <a:prstGeom prst="rect">
              <a:avLst/>
            </a:prstGeom>
            <a:noFill/>
            <a:ln>
              <a:noFill/>
            </a:ln>
          </p:spPr>
        </p:pic>
        <p:pic>
          <p:nvPicPr>
            <p:cNvPr id="6" name="Picture 32">
              <a:extLst>
                <a:ext uri="{FF2B5EF4-FFF2-40B4-BE49-F238E27FC236}">
                  <a16:creationId xmlns:a16="http://schemas.microsoft.com/office/drawing/2014/main" id="{1F038D20-D0E2-4B0E-BC1E-E871B85BB8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0026" y="23750"/>
              <a:ext cx="925830" cy="906145"/>
            </a:xfrm>
            <a:prstGeom prst="rect">
              <a:avLst/>
            </a:prstGeom>
          </p:spPr>
        </p:pic>
        <p:pic>
          <p:nvPicPr>
            <p:cNvPr id="7" name="Picture 8">
              <a:extLst>
                <a:ext uri="{FF2B5EF4-FFF2-40B4-BE49-F238E27FC236}">
                  <a16:creationId xmlns:a16="http://schemas.microsoft.com/office/drawing/2014/main" id="{DC5C5EEF-1886-481C-A3BE-B4BF5E16BC8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4308" b="-8092"/>
            <a:stretch/>
          </p:blipFill>
          <p:spPr bwMode="auto">
            <a:xfrm>
              <a:off x="1935678" y="83127"/>
              <a:ext cx="1807845" cy="719455"/>
            </a:xfrm>
            <a:prstGeom prst="rect">
              <a:avLst/>
            </a:prstGeom>
            <a:ln>
              <a:noFill/>
            </a:ln>
            <a:extLst>
              <a:ext uri="{53640926-AAD7-44D8-BBD7-CCE9431645EC}">
                <a14:shadowObscured xmlns:a14="http://schemas.microsoft.com/office/drawing/2010/main"/>
              </a:ext>
            </a:extLst>
          </p:spPr>
        </p:pic>
        <p:pic>
          <p:nvPicPr>
            <p:cNvPr id="8" name="Εικόνα 7">
              <a:extLst>
                <a:ext uri="{FF2B5EF4-FFF2-40B4-BE49-F238E27FC236}">
                  <a16:creationId xmlns:a16="http://schemas.microsoft.com/office/drawing/2014/main" id="{B5194740-0E12-49C3-889F-8981533FE8B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83231" y="59376"/>
              <a:ext cx="819150" cy="819150"/>
            </a:xfrm>
            <a:prstGeom prst="rect">
              <a:avLst/>
            </a:prstGeom>
          </p:spPr>
        </p:pic>
        <p:pic>
          <p:nvPicPr>
            <p:cNvPr id="9" name="Εικόνα 8" descr="Image result for ÐÐ¸Ð½Ð¸ÑÑÐµÑÑÑÐ²Ð¾ Ð·Ð° Ð¶Ð¸Ð²Ð¾ÑÐ½Ð° ÑÑÐµÐ´Ð¸Ð½Ð° Ð¸ Ð¿ÑÐ¾ÑÑÐ¾ÑÐ½Ð¾ Ð¿Ð»Ð°Ð½Ð¸ÑÐ°ÑÐµ Ð½Ð° Ð ÐµÐ¿ÑÐ±Ð»Ð¸ÐºÐ° ÐÐ°ÐºÐµÐ´Ð¾Ð½Ð¸ÑÐ°">
              <a:extLst>
                <a:ext uri="{FF2B5EF4-FFF2-40B4-BE49-F238E27FC236}">
                  <a16:creationId xmlns:a16="http://schemas.microsoft.com/office/drawing/2014/main" id="{9D161496-88A0-493F-8AE9-41F38BA85748}"/>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55127" y="47501"/>
              <a:ext cx="1496060" cy="920750"/>
            </a:xfrm>
            <a:prstGeom prst="rect">
              <a:avLst/>
            </a:prstGeom>
            <a:noFill/>
            <a:ln>
              <a:noFill/>
            </a:ln>
          </p:spPr>
        </p:pic>
      </p:grpSp>
    </p:spTree>
    <p:extLst>
      <p:ext uri="{BB962C8B-B14F-4D97-AF65-F5344CB8AC3E}">
        <p14:creationId xmlns:p14="http://schemas.microsoft.com/office/powerpoint/2010/main" val="2945112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EECB6F-B6F7-4618-9CCD-13F79A4351E1}"/>
              </a:ext>
            </a:extLst>
          </p:cNvPr>
          <p:cNvSpPr>
            <a:spLocks noGrp="1"/>
          </p:cNvSpPr>
          <p:nvPr>
            <p:ph type="title"/>
          </p:nvPr>
        </p:nvSpPr>
        <p:spPr>
          <a:xfrm>
            <a:off x="581025" y="620688"/>
            <a:ext cx="7989888" cy="1082675"/>
          </a:xfrm>
        </p:spPr>
        <p:txBody>
          <a:bodyPr>
            <a:normAutofit fontScale="90000"/>
          </a:bodyPr>
          <a:lstStyle/>
          <a:p>
            <a:pPr fontAlgn="auto">
              <a:spcAft>
                <a:spcPts val="0"/>
              </a:spcAft>
              <a:defRPr/>
            </a:pPr>
            <a:r>
              <a:rPr lang="en-US" sz="2600" dirty="0"/>
              <a:t>Through TRAP project a series of issues will be addressed</a:t>
            </a:r>
            <a:br>
              <a:rPr lang="en-US" dirty="0"/>
            </a:br>
            <a:endParaRPr lang="en-GB" dirty="0"/>
          </a:p>
        </p:txBody>
      </p:sp>
      <p:sp>
        <p:nvSpPr>
          <p:cNvPr id="17411" name="Θέση περιεχομένου 2">
            <a:extLst>
              <a:ext uri="{FF2B5EF4-FFF2-40B4-BE49-F238E27FC236}">
                <a16:creationId xmlns:a16="http://schemas.microsoft.com/office/drawing/2014/main" id="{4C2EC088-0407-428D-AA64-F123A8E893E3}"/>
              </a:ext>
            </a:extLst>
          </p:cNvPr>
          <p:cNvSpPr>
            <a:spLocks noGrp="1"/>
          </p:cNvSpPr>
          <p:nvPr>
            <p:ph sz="half" idx="1"/>
          </p:nvPr>
        </p:nvSpPr>
        <p:spPr>
          <a:xfrm>
            <a:off x="659176" y="2348880"/>
            <a:ext cx="3899527" cy="3296145"/>
          </a:xfrm>
        </p:spPr>
        <p:txBody>
          <a:bodyPr>
            <a:normAutofit lnSpcReduction="10000"/>
          </a:bodyPr>
          <a:lstStyle/>
          <a:p>
            <a:pPr marL="0" indent="0" algn="just">
              <a:buNone/>
            </a:pPr>
            <a:r>
              <a:rPr lang="en-US" sz="1800" dirty="0"/>
              <a:t>a) Identification of the emission sources and development of regional and CB emission inventory, </a:t>
            </a:r>
          </a:p>
          <a:p>
            <a:pPr marL="0" indent="0" algn="just">
              <a:buNone/>
            </a:pPr>
            <a:r>
              <a:rPr lang="en-US" sz="1800" dirty="0"/>
              <a:t>b) Assessment of each emission source, </a:t>
            </a:r>
          </a:p>
          <a:p>
            <a:pPr marL="0" indent="0" algn="just">
              <a:buNone/>
            </a:pPr>
            <a:r>
              <a:rPr lang="en-US" sz="1800" dirty="0"/>
              <a:t>c) Development of air quality plans, </a:t>
            </a:r>
          </a:p>
          <a:p>
            <a:pPr marL="0" indent="0" algn="just">
              <a:buNone/>
            </a:pPr>
            <a:r>
              <a:rPr lang="en-US" sz="1800" dirty="0"/>
              <a:t>d) Monitoring data, validation and analysis </a:t>
            </a:r>
          </a:p>
          <a:p>
            <a:pPr marL="0" indent="0" algn="just">
              <a:buNone/>
            </a:pPr>
            <a:r>
              <a:rPr lang="en-US" sz="1800" dirty="0"/>
              <a:t>e) Basic demographic, health and public health profile, </a:t>
            </a:r>
          </a:p>
          <a:p>
            <a:pPr marL="0" indent="0" algn="just">
              <a:buNone/>
            </a:pPr>
            <a:r>
              <a:rPr lang="en-US" sz="1800" dirty="0"/>
              <a:t>f) Air quality and Health Indicators </a:t>
            </a:r>
          </a:p>
        </p:txBody>
      </p:sp>
      <p:sp>
        <p:nvSpPr>
          <p:cNvPr id="3" name="Θέση περιεχομένου 2">
            <a:extLst>
              <a:ext uri="{FF2B5EF4-FFF2-40B4-BE49-F238E27FC236}">
                <a16:creationId xmlns:a16="http://schemas.microsoft.com/office/drawing/2014/main" id="{B413F064-1821-41E9-9D64-DB8A3A4B5773}"/>
              </a:ext>
            </a:extLst>
          </p:cNvPr>
          <p:cNvSpPr>
            <a:spLocks noGrp="1"/>
          </p:cNvSpPr>
          <p:nvPr>
            <p:ph sz="half" idx="2"/>
          </p:nvPr>
        </p:nvSpPr>
        <p:spPr>
          <a:xfrm>
            <a:off x="4663251" y="2313978"/>
            <a:ext cx="3907662" cy="3183892"/>
          </a:xfrm>
        </p:spPr>
        <p:txBody>
          <a:bodyPr>
            <a:normAutofit lnSpcReduction="10000"/>
          </a:bodyPr>
          <a:lstStyle/>
          <a:p>
            <a:pPr marL="0" indent="0" algn="just">
              <a:buNone/>
            </a:pPr>
            <a:r>
              <a:rPr lang="en-US" sz="1800" dirty="0"/>
              <a:t>g) Joint CB comparative analyses </a:t>
            </a:r>
          </a:p>
          <a:p>
            <a:pPr marL="0" indent="0" algn="just">
              <a:buNone/>
            </a:pPr>
            <a:r>
              <a:rPr lang="en-US" sz="1800" dirty="0"/>
              <a:t>h) Capacity building at user level (health and authority stakeholders), </a:t>
            </a:r>
          </a:p>
          <a:p>
            <a:pPr marL="0" indent="0" algn="just">
              <a:buNone/>
            </a:pPr>
            <a:r>
              <a:rPr lang="en-US" sz="1800" dirty="0" err="1"/>
              <a:t>i</a:t>
            </a:r>
            <a:r>
              <a:rPr lang="en-US" sz="1800" dirty="0"/>
              <a:t>) Air quality and health sensitization campaigns, </a:t>
            </a:r>
          </a:p>
          <a:p>
            <a:pPr marL="0" indent="0" algn="just">
              <a:buNone/>
            </a:pPr>
            <a:r>
              <a:rPr lang="en-US" sz="1800" dirty="0"/>
              <a:t>j) Protection of human health, </a:t>
            </a:r>
          </a:p>
          <a:p>
            <a:pPr marL="0" indent="0" algn="just">
              <a:buNone/>
            </a:pPr>
            <a:r>
              <a:rPr lang="en-US" sz="1800" dirty="0"/>
              <a:t>k) Citizen involvement, </a:t>
            </a:r>
          </a:p>
          <a:p>
            <a:pPr marL="0" indent="0" algn="just">
              <a:buNone/>
            </a:pPr>
            <a:r>
              <a:rPr lang="en-US" sz="1800" dirty="0"/>
              <a:t>l) Implementation of Air quality directives</a:t>
            </a:r>
            <a:endParaRPr lang="en-CY"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EECB6F-B6F7-4618-9CCD-13F79A4351E1}"/>
              </a:ext>
            </a:extLst>
          </p:cNvPr>
          <p:cNvSpPr>
            <a:spLocks noGrp="1"/>
          </p:cNvSpPr>
          <p:nvPr>
            <p:ph type="title"/>
          </p:nvPr>
        </p:nvSpPr>
        <p:spPr>
          <a:xfrm>
            <a:off x="581025" y="679450"/>
            <a:ext cx="7989888" cy="509588"/>
          </a:xfrm>
        </p:spPr>
        <p:txBody>
          <a:bodyPr>
            <a:normAutofit fontScale="90000"/>
          </a:bodyPr>
          <a:lstStyle/>
          <a:p>
            <a:pPr fontAlgn="auto">
              <a:spcAft>
                <a:spcPts val="0"/>
              </a:spcAft>
              <a:defRPr/>
            </a:pPr>
            <a:r>
              <a:rPr lang="en-US" dirty="0"/>
              <a:t>Air pollution and human health</a:t>
            </a:r>
            <a:endParaRPr lang="en-GB" dirty="0"/>
          </a:p>
        </p:txBody>
      </p:sp>
      <p:sp>
        <p:nvSpPr>
          <p:cNvPr id="17411" name="Θέση περιεχομένου 2">
            <a:extLst>
              <a:ext uri="{FF2B5EF4-FFF2-40B4-BE49-F238E27FC236}">
                <a16:creationId xmlns:a16="http://schemas.microsoft.com/office/drawing/2014/main" id="{4C2EC088-0407-428D-AA64-F123A8E893E3}"/>
              </a:ext>
            </a:extLst>
          </p:cNvPr>
          <p:cNvSpPr>
            <a:spLocks noGrp="1"/>
          </p:cNvSpPr>
          <p:nvPr>
            <p:ph idx="1"/>
          </p:nvPr>
        </p:nvSpPr>
        <p:spPr>
          <a:xfrm>
            <a:off x="3203848" y="1484784"/>
            <a:ext cx="5468036" cy="4392488"/>
          </a:xfrm>
        </p:spPr>
        <p:txBody>
          <a:bodyPr/>
          <a:lstStyle/>
          <a:p>
            <a:pPr marL="0" indent="0" algn="just">
              <a:lnSpc>
                <a:spcPct val="110000"/>
              </a:lnSpc>
              <a:buNone/>
            </a:pPr>
            <a:r>
              <a:rPr lang="en-US" sz="1800" dirty="0"/>
              <a:t>Air pollution harms human health and the environment. In Europe, emissions of many air pollutants have decreased substantially over the past decades, resulting in improved air quality across the region. However, air pollutant concentrations are still too high, and air quality problems persist. A significant proportion of Europe’s population live in areas, especially cities, where exceedances of air quality standards occur: ozone, nitrogen dioxide and particulate matter (PM) pollution pose serious health risks. Several countries have exceeded one or more of their 2010 emission limits for four important air pollutants. Reducing air pollution therefore remains important.</a:t>
            </a:r>
            <a:endParaRPr lang="el-GR" sz="1800" dirty="0"/>
          </a:p>
          <a:p>
            <a:pPr marL="0" indent="0">
              <a:lnSpc>
                <a:spcPct val="110000"/>
              </a:lnSpc>
              <a:buNone/>
            </a:pPr>
            <a:r>
              <a:rPr lang="en-US" sz="1800" dirty="0"/>
              <a:t>Source: </a:t>
            </a:r>
            <a:r>
              <a:rPr lang="en-US" sz="1800" u="sng" dirty="0">
                <a:hlinkClick r:id="rId2"/>
              </a:rPr>
              <a:t>https://www.eea.europa.eu/themes/air/intro</a:t>
            </a:r>
            <a:r>
              <a:rPr lang="en-US" sz="1800" dirty="0"/>
              <a:t> </a:t>
            </a:r>
            <a:endParaRPr lang="en-US" dirty="0"/>
          </a:p>
        </p:txBody>
      </p:sp>
      <p:pic>
        <p:nvPicPr>
          <p:cNvPr id="4" name="Graphic 6" descr="Warning">
            <a:extLst>
              <a:ext uri="{FF2B5EF4-FFF2-40B4-BE49-F238E27FC236}">
                <a16:creationId xmlns:a16="http://schemas.microsoft.com/office/drawing/2014/main" id="{1BB5F73F-C231-43FC-BFE0-4F7AF6C9DF6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51520" y="1844824"/>
            <a:ext cx="2827419" cy="282741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spTree>
    <p:extLst>
      <p:ext uri="{BB962C8B-B14F-4D97-AF65-F5344CB8AC3E}">
        <p14:creationId xmlns:p14="http://schemas.microsoft.com/office/powerpoint/2010/main" val="2253277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EECB6F-B6F7-4618-9CCD-13F79A4351E1}"/>
              </a:ext>
            </a:extLst>
          </p:cNvPr>
          <p:cNvSpPr>
            <a:spLocks noGrp="1"/>
          </p:cNvSpPr>
          <p:nvPr>
            <p:ph type="title"/>
          </p:nvPr>
        </p:nvSpPr>
        <p:spPr>
          <a:xfrm>
            <a:off x="581025" y="679450"/>
            <a:ext cx="7989888" cy="509588"/>
          </a:xfrm>
        </p:spPr>
        <p:txBody>
          <a:bodyPr>
            <a:normAutofit fontScale="90000"/>
          </a:bodyPr>
          <a:lstStyle/>
          <a:p>
            <a:pPr fontAlgn="auto">
              <a:spcAft>
                <a:spcPts val="0"/>
              </a:spcAft>
              <a:defRPr/>
            </a:pPr>
            <a:r>
              <a:rPr lang="en-US" dirty="0"/>
              <a:t>Air pollution sources</a:t>
            </a:r>
            <a:endParaRPr lang="en-GB" dirty="0"/>
          </a:p>
        </p:txBody>
      </p:sp>
      <p:pic>
        <p:nvPicPr>
          <p:cNvPr id="4" name="Picture 5">
            <a:extLst>
              <a:ext uri="{FF2B5EF4-FFF2-40B4-BE49-F238E27FC236}">
                <a16:creationId xmlns:a16="http://schemas.microsoft.com/office/drawing/2014/main" id="{E1BFD50F-86E5-4F30-91C3-A55572595076}"/>
              </a:ext>
            </a:extLst>
          </p:cNvPr>
          <p:cNvPicPr>
            <a:picLocks noChangeAspect="1"/>
          </p:cNvPicPr>
          <p:nvPr/>
        </p:nvPicPr>
        <p:blipFill rotWithShape="1">
          <a:blip r:embed="rId3"/>
          <a:srcRect t="2661" r="3" b="4798"/>
          <a:stretch/>
        </p:blipFill>
        <p:spPr>
          <a:xfrm>
            <a:off x="323528" y="1340768"/>
            <a:ext cx="8496943" cy="5429965"/>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spTree>
    <p:extLst>
      <p:ext uri="{BB962C8B-B14F-4D97-AF65-F5344CB8AC3E}">
        <p14:creationId xmlns:p14="http://schemas.microsoft.com/office/powerpoint/2010/main" val="3079045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6EECB6F-B6F7-4618-9CCD-13F79A4351E1}"/>
              </a:ext>
            </a:extLst>
          </p:cNvPr>
          <p:cNvSpPr>
            <a:spLocks noGrp="1"/>
          </p:cNvSpPr>
          <p:nvPr>
            <p:ph type="title"/>
          </p:nvPr>
        </p:nvSpPr>
        <p:spPr>
          <a:xfrm>
            <a:off x="581025" y="679450"/>
            <a:ext cx="7989888" cy="509588"/>
          </a:xfrm>
        </p:spPr>
        <p:txBody>
          <a:bodyPr>
            <a:normAutofit fontScale="90000"/>
          </a:bodyPr>
          <a:lstStyle/>
          <a:p>
            <a:pPr fontAlgn="auto">
              <a:spcAft>
                <a:spcPts val="0"/>
              </a:spcAft>
              <a:defRPr/>
            </a:pPr>
            <a:r>
              <a:rPr lang="en-US" dirty="0"/>
              <a:t>Ambient air pollutants</a:t>
            </a:r>
            <a:endParaRPr lang="en-GB" dirty="0"/>
          </a:p>
        </p:txBody>
      </p:sp>
      <p:graphicFrame>
        <p:nvGraphicFramePr>
          <p:cNvPr id="5" name="Content Placeholder 5">
            <a:extLst>
              <a:ext uri="{FF2B5EF4-FFF2-40B4-BE49-F238E27FC236}">
                <a16:creationId xmlns:a16="http://schemas.microsoft.com/office/drawing/2014/main" id="{629F530A-9D96-4DBF-B98E-AC57418D213C}"/>
              </a:ext>
            </a:extLst>
          </p:cNvPr>
          <p:cNvGraphicFramePr>
            <a:graphicFrameLocks/>
          </p:cNvGraphicFramePr>
          <p:nvPr>
            <p:extLst>
              <p:ext uri="{D42A27DB-BD31-4B8C-83A1-F6EECF244321}">
                <p14:modId xmlns:p14="http://schemas.microsoft.com/office/powerpoint/2010/main" val="886120673"/>
              </p:ext>
            </p:extLst>
          </p:nvPr>
        </p:nvGraphicFramePr>
        <p:xfrm>
          <a:off x="467545" y="2228003"/>
          <a:ext cx="8280919" cy="27131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47DFEE01-8EE0-4A3E-A649-D5063C92884A}"/>
              </a:ext>
            </a:extLst>
          </p:cNvPr>
          <p:cNvSpPr txBox="1"/>
          <p:nvPr/>
        </p:nvSpPr>
        <p:spPr>
          <a:xfrm>
            <a:off x="1331640" y="5013176"/>
            <a:ext cx="6971594" cy="253916"/>
          </a:xfrm>
          <a:prstGeom prst="rect">
            <a:avLst/>
          </a:prstGeom>
          <a:noFill/>
        </p:spPr>
        <p:txBody>
          <a:bodyPr wrap="square" rtlCol="0">
            <a:spAutoFit/>
          </a:bodyPr>
          <a:lstStyle/>
          <a:p>
            <a:r>
              <a:rPr lang="en-US" sz="1050" dirty="0"/>
              <a:t>Hill, M., 2010. Understanding Environmental Pollution. Third ed. New York: Cambridge University Press</a:t>
            </a:r>
          </a:p>
        </p:txBody>
      </p:sp>
    </p:spTree>
    <p:extLst>
      <p:ext uri="{BB962C8B-B14F-4D97-AF65-F5344CB8AC3E}">
        <p14:creationId xmlns:p14="http://schemas.microsoft.com/office/powerpoint/2010/main" val="2071959153"/>
      </p:ext>
    </p:extLst>
  </p:cSld>
  <p:clrMapOvr>
    <a:masterClrMapping/>
  </p:clrMapOvr>
</p:sld>
</file>

<file path=ppt/theme/theme1.xml><?xml version="1.0" encoding="utf-8"?>
<a:theme xmlns:a="http://schemas.openxmlformats.org/drawingml/2006/main" name="Μέρισμα">
  <a:themeElements>
    <a:clrScheme name="Προσαρμοσμένο 10">
      <a:dk1>
        <a:sysClr val="windowText" lastClr="000000"/>
      </a:dk1>
      <a:lt1>
        <a:sysClr val="window" lastClr="FFFFFF"/>
      </a:lt1>
      <a:dk2>
        <a:srgbClr val="1E4E79"/>
      </a:dk2>
      <a:lt2>
        <a:srgbClr val="E7E6E6"/>
      </a:lt2>
      <a:accent1>
        <a:srgbClr val="1E4E79"/>
      </a:accent1>
      <a:accent2>
        <a:srgbClr val="1E4E79"/>
      </a:accent2>
      <a:accent3>
        <a:srgbClr val="A5A5A5"/>
      </a:accent3>
      <a:accent4>
        <a:srgbClr val="1E4E79"/>
      </a:accent4>
      <a:accent5>
        <a:srgbClr val="1E4E79"/>
      </a:accent5>
      <a:accent6>
        <a:srgbClr val="163A5A"/>
      </a:accent6>
      <a:hlink>
        <a:srgbClr val="0563C1"/>
      </a:hlink>
      <a:folHlink>
        <a:srgbClr val="954F72"/>
      </a:folHlink>
    </a:clrScheme>
    <a:fontScheme name="Μέρισμα">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Μέρισμα">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Μέρισμα</Template>
  <TotalTime>993</TotalTime>
  <Words>1378</Words>
  <Application>Microsoft Office PowerPoint</Application>
  <PresentationFormat>Προβολή στην οθόνη (4:3)</PresentationFormat>
  <Paragraphs>122</Paragraphs>
  <Slides>17</Slides>
  <Notes>3</Notes>
  <HiddenSlides>0</HiddenSlides>
  <MMClips>1</MMClips>
  <ScaleCrop>false</ScaleCrop>
  <HeadingPairs>
    <vt:vector size="6" baseType="variant">
      <vt:variant>
        <vt:lpstr>Γραμματοσειρές που χρησιμοποιούνται</vt:lpstr>
      </vt:variant>
      <vt:variant>
        <vt:i4>9</vt:i4>
      </vt:variant>
      <vt:variant>
        <vt:lpstr>Θέμα</vt:lpstr>
      </vt:variant>
      <vt:variant>
        <vt:i4>1</vt:i4>
      </vt:variant>
      <vt:variant>
        <vt:lpstr>Τίτλοι διαφανειών</vt:lpstr>
      </vt:variant>
      <vt:variant>
        <vt:i4>17</vt:i4>
      </vt:variant>
    </vt:vector>
  </HeadingPairs>
  <TitlesOfParts>
    <vt:vector size="27" baseType="lpstr">
      <vt:lpstr>Arial Unicode MS</vt:lpstr>
      <vt:lpstr>Calibri</vt:lpstr>
      <vt:lpstr>Corbel</vt:lpstr>
      <vt:lpstr>Gill Sans MT</vt:lpstr>
      <vt:lpstr>Lucida Sans Unicode</vt:lpstr>
      <vt:lpstr>Segoe UI Semibold</vt:lpstr>
      <vt:lpstr>Segoe UI Semilight</vt:lpstr>
      <vt:lpstr>Times New Roman</vt:lpstr>
      <vt:lpstr>Wingdings 2</vt:lpstr>
      <vt:lpstr>Μέρισμα</vt:lpstr>
      <vt:lpstr>Παρουσίαση του PowerPoint</vt:lpstr>
      <vt:lpstr>“Transboundary Air Pollution Health Index Development and Implementation” </vt:lpstr>
      <vt:lpstr>Trap project brief description</vt:lpstr>
      <vt:lpstr>Strategic objective of TRAP project</vt:lpstr>
      <vt:lpstr>partnership</vt:lpstr>
      <vt:lpstr>Through TRAP project a series of issues will be addressed </vt:lpstr>
      <vt:lpstr>Air pollution and human health</vt:lpstr>
      <vt:lpstr>Air pollution sources</vt:lpstr>
      <vt:lpstr>Ambient air pollutants</vt:lpstr>
      <vt:lpstr>Air pollution in the cross-border area</vt:lpstr>
      <vt:lpstr>Air pollution in the cross-border area</vt:lpstr>
      <vt:lpstr>Health impact</vt:lpstr>
      <vt:lpstr>Globally</vt:lpstr>
      <vt:lpstr>Currently legislation of EU related to ambient air quality</vt:lpstr>
      <vt:lpstr>Photos</vt:lpstr>
      <vt:lpstr>Trap project video</vt:lpstr>
      <vt:lpstr>Παρουσίαση του PowerPoint</vt:lpstr>
    </vt:vector>
  </TitlesOfParts>
  <Company>MOD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akoktsidou</dc:creator>
  <cp:lastModifiedBy>Antonis Bourdalas</cp:lastModifiedBy>
  <cp:revision>107</cp:revision>
  <dcterms:created xsi:type="dcterms:W3CDTF">2016-02-04T12:22:57Z</dcterms:created>
  <dcterms:modified xsi:type="dcterms:W3CDTF">2019-09-04T12:04:31Z</dcterms:modified>
</cp:coreProperties>
</file>